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7" r:id="rId3"/>
    <p:sldId id="259" r:id="rId4"/>
    <p:sldId id="261" r:id="rId5"/>
    <p:sldId id="262" r:id="rId6"/>
    <p:sldId id="263" r:id="rId7"/>
    <p:sldId id="264" r:id="rId8"/>
    <p:sldId id="266"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5" r:id="rId26"/>
    <p:sldId id="286" r:id="rId27"/>
    <p:sldId id="287" r:id="rId28"/>
    <p:sldId id="288" r:id="rId29"/>
    <p:sldId id="289" r:id="rId30"/>
    <p:sldId id="290" r:id="rId31"/>
    <p:sldId id="291" r:id="rId32"/>
    <p:sldId id="292" r:id="rId33"/>
    <p:sldId id="293" r:id="rId34"/>
    <p:sldId id="295" r:id="rId35"/>
    <p:sldId id="296" r:id="rId36"/>
    <p:sldId id="297" r:id="rId37"/>
    <p:sldId id="298" r:id="rId38"/>
    <p:sldId id="299" r:id="rId39"/>
    <p:sldId id="301" r:id="rId40"/>
    <p:sldId id="302" r:id="rId41"/>
    <p:sldId id="307" r:id="rId42"/>
    <p:sldId id="308" r:id="rId43"/>
    <p:sldId id="309" r:id="rId44"/>
    <p:sldId id="310" r:id="rId45"/>
    <p:sldId id="311" r:id="rId46"/>
    <p:sldId id="312" r:id="rId47"/>
    <p:sldId id="336" r:id="rId48"/>
    <p:sldId id="337" r:id="rId49"/>
    <p:sldId id="34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F90096A1-3810-45EC-B2E0-85C162689E5B}"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F3DB8C44-C19A-49F1-9515-5A06816F33A2}" type="slidenum">
              <a:rPr lang="en-US" smtClean="0"/>
              <a:pPr/>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096A1-3810-45EC-B2E0-85C162689E5B}"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B8C44-C19A-49F1-9515-5A06816F33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096A1-3810-45EC-B2E0-85C162689E5B}"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B8C44-C19A-49F1-9515-5A06816F33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F90096A1-3810-45EC-B2E0-85C162689E5B}"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B8C44-C19A-49F1-9515-5A06816F33A2}"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F90096A1-3810-45EC-B2E0-85C162689E5B}"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B8C44-C19A-49F1-9515-5A06816F33A2}"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0096A1-3810-45EC-B2E0-85C162689E5B}"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B8C44-C19A-49F1-9515-5A06816F33A2}"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90096A1-3810-45EC-B2E0-85C162689E5B}" type="datetimeFigureOut">
              <a:rPr lang="en-US" smtClean="0"/>
              <a:pPr/>
              <a:t>7/15/2023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DB8C44-C19A-49F1-9515-5A06816F33A2}"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90096A1-3810-45EC-B2E0-85C162689E5B}" type="datetimeFigureOut">
              <a:rPr lang="en-US" smtClean="0"/>
              <a:pPr/>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DB8C44-C19A-49F1-9515-5A06816F33A2}"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096A1-3810-45EC-B2E0-85C162689E5B}" type="datetimeFigureOut">
              <a:rPr lang="en-US" smtClean="0"/>
              <a:pPr/>
              <a:t>7/15/2023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DB8C44-C19A-49F1-9515-5A06816F33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F90096A1-3810-45EC-B2E0-85C162689E5B}"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B8C44-C19A-49F1-9515-5A06816F33A2}"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F90096A1-3810-45EC-B2E0-85C162689E5B}"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B8C44-C19A-49F1-9515-5A06816F33A2}"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F90096A1-3810-45EC-B2E0-85C162689E5B}" type="datetimeFigureOut">
              <a:rPr lang="en-US" smtClean="0"/>
              <a:pPr/>
              <a:t>7/15/2023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F3DB8C44-C19A-49F1-9515-5A06816F33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9896" y="3124200"/>
            <a:ext cx="5120640" cy="1219200"/>
          </a:xfrm>
        </p:spPr>
        <p:txBody>
          <a:bodyPr>
            <a:normAutofit fontScale="90000"/>
          </a:bodyPr>
          <a:lstStyle/>
          <a:p>
            <a:pPr algn="ctr"/>
            <a:r>
              <a:rPr lang="en-US" sz="7200" b="1" dirty="0" smtClean="0">
                <a:cs typeface="B Zar" panose="00000400000000000000" pitchFamily="2" charset="-78"/>
              </a:rPr>
              <a:t>    </a:t>
            </a:r>
            <a:r>
              <a:rPr lang="fa-IR" sz="8000" b="1" dirty="0" smtClean="0">
                <a:cs typeface="B Zar" panose="00000400000000000000" pitchFamily="2" charset="-78"/>
              </a:rPr>
              <a:t>مدیریت مواجهه </a:t>
            </a:r>
            <a:r>
              <a:rPr lang="fa-IR" sz="8000" b="1" dirty="0" smtClean="0">
                <a:cs typeface="B Zar" panose="00000400000000000000" pitchFamily="2" charset="-78"/>
              </a:rPr>
              <a:t>شغلی</a:t>
            </a:r>
            <a:r>
              <a:rPr lang="fa-IR" sz="7200" b="1" dirty="0" smtClean="0">
                <a:cs typeface="B Zar" panose="00000400000000000000" pitchFamily="2" charset="-78"/>
              </a:rPr>
              <a:t/>
            </a:r>
            <a:br>
              <a:rPr lang="fa-IR" sz="7200" b="1" dirty="0" smtClean="0">
                <a:cs typeface="B Zar" panose="00000400000000000000" pitchFamily="2" charset="-78"/>
              </a:rPr>
            </a:br>
            <a:r>
              <a:rPr lang="fa-IR" sz="7200" b="1" dirty="0">
                <a:cs typeface="B Zar" panose="00000400000000000000" pitchFamily="2" charset="-78"/>
              </a:rPr>
              <a:t/>
            </a:r>
            <a:br>
              <a:rPr lang="fa-IR" sz="7200" b="1" dirty="0">
                <a:cs typeface="B Zar" panose="00000400000000000000" pitchFamily="2" charset="-78"/>
              </a:rPr>
            </a:br>
            <a:r>
              <a:rPr lang="fa-IR" b="1" dirty="0" smtClean="0">
                <a:cs typeface="B Zar" panose="00000400000000000000" pitchFamily="2" charset="-78"/>
              </a:rPr>
              <a:t>بهار</a:t>
            </a:r>
            <a:r>
              <a:rPr lang="fa-IR" sz="7200" b="1" dirty="0" smtClean="0">
                <a:cs typeface="B Zar" panose="00000400000000000000" pitchFamily="2" charset="-78"/>
              </a:rPr>
              <a:t> </a:t>
            </a:r>
            <a:r>
              <a:rPr lang="fa-IR" sz="3600" b="1" dirty="0" smtClean="0">
                <a:cs typeface="B Zar" panose="00000400000000000000" pitchFamily="2" charset="-78"/>
              </a:rPr>
              <a:t>1402</a:t>
            </a:r>
            <a:endParaRPr lang="en-US" sz="700" dirty="0">
              <a:cs typeface="B Zar" panose="00000400000000000000" pitchFamily="2" charset="-78"/>
            </a:endParaRPr>
          </a:p>
        </p:txBody>
      </p:sp>
    </p:spTree>
    <p:extLst>
      <p:ext uri="{BB962C8B-B14F-4D97-AF65-F5344CB8AC3E}">
        <p14:creationId xmlns:p14="http://schemas.microsoft.com/office/powerpoint/2010/main" val="764153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bodyPr>
          <a:lstStyle/>
          <a:p>
            <a:pPr algn="r" rtl="1"/>
            <a:endParaRPr lang="fa-IR" sz="3600" dirty="0" smtClean="0">
              <a:cs typeface="B Zar" panose="00000400000000000000" pitchFamily="2" charset="-78"/>
            </a:endParaRPr>
          </a:p>
          <a:p>
            <a:pPr algn="r" rtl="1"/>
            <a:r>
              <a:rPr lang="en-US" sz="3600" dirty="0" smtClean="0">
                <a:cs typeface="B Zar" panose="00000400000000000000" pitchFamily="2" charset="-78"/>
              </a:rPr>
              <a:t>HBV</a:t>
            </a:r>
            <a:r>
              <a:rPr lang="fa-IR" sz="3600" dirty="0" smtClean="0">
                <a:cs typeface="B Zar" panose="00000400000000000000" pitchFamily="2" charset="-78"/>
              </a:rPr>
              <a:t> در خون خشک شده در دماي اتاق روي سطوح محيط به مدت حداقل يک هفته زنده باقي مي ماند و شايد توجيه گر برخي از موارد ابتلا </a:t>
            </a:r>
            <a:r>
              <a:rPr lang="en-US" sz="3600" dirty="0" smtClean="0">
                <a:cs typeface="B Zar" panose="00000400000000000000" pitchFamily="2" charset="-78"/>
              </a:rPr>
              <a:t>HCP</a:t>
            </a:r>
            <a:r>
              <a:rPr lang="fa-IR" sz="3600" dirty="0" smtClean="0">
                <a:cs typeface="B Zar" panose="00000400000000000000" pitchFamily="2" charset="-78"/>
              </a:rPr>
              <a:t> به </a:t>
            </a:r>
            <a:r>
              <a:rPr lang="en-US" sz="3600" dirty="0" smtClean="0">
                <a:cs typeface="B Zar" panose="00000400000000000000" pitchFamily="2" charset="-78"/>
              </a:rPr>
              <a:t>HBV</a:t>
            </a:r>
            <a:r>
              <a:rPr lang="fa-IR" sz="3600" dirty="0" smtClean="0">
                <a:cs typeface="B Zar" panose="00000400000000000000" pitchFamily="2" charset="-78"/>
              </a:rPr>
              <a:t> بدون سابقه مشخصي از مواجهه باشد</a:t>
            </a:r>
            <a:endParaRPr lang="en-US" sz="3600" dirty="0">
              <a:cs typeface="B Zar" panose="00000400000000000000" pitchFamily="2" charset="-78"/>
            </a:endParaRPr>
          </a:p>
        </p:txBody>
      </p:sp>
    </p:spTree>
    <p:extLst>
      <p:ext uri="{BB962C8B-B14F-4D97-AF65-F5344CB8AC3E}">
        <p14:creationId xmlns:p14="http://schemas.microsoft.com/office/powerpoint/2010/main" val="2781512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C00000"/>
                </a:solidFill>
                <a:cs typeface="B Zar" panose="00000400000000000000" pitchFamily="2" charset="-78"/>
              </a:rPr>
              <a:t>خطر انتقال شغلي </a:t>
            </a:r>
            <a:r>
              <a:rPr lang="en-US" sz="4000" b="1" dirty="0">
                <a:solidFill>
                  <a:srgbClr val="C00000"/>
                </a:solidFill>
                <a:cs typeface="B Zar" panose="00000400000000000000" pitchFamily="2" charset="-78"/>
              </a:rPr>
              <a:t>HCV </a:t>
            </a:r>
          </a:p>
        </p:txBody>
      </p:sp>
      <p:sp>
        <p:nvSpPr>
          <p:cNvPr id="3" name="Content Placeholder 2"/>
          <p:cNvSpPr>
            <a:spLocks noGrp="1"/>
          </p:cNvSpPr>
          <p:nvPr>
            <p:ph sz="quarter" idx="13"/>
          </p:nvPr>
        </p:nvSpPr>
        <p:spPr/>
        <p:txBody>
          <a:bodyPr>
            <a:normAutofit/>
          </a:bodyPr>
          <a:lstStyle/>
          <a:p>
            <a:pPr algn="r" rtl="1"/>
            <a:endParaRPr lang="fa-IR" dirty="0" smtClean="0"/>
          </a:p>
          <a:p>
            <a:pPr algn="r" rtl="1"/>
            <a:r>
              <a:rPr lang="fa-IR" sz="3200" dirty="0" smtClean="0">
                <a:cs typeface="B Zar" panose="00000400000000000000" pitchFamily="2" charset="-78"/>
              </a:rPr>
              <a:t>بطور </a:t>
            </a:r>
            <a:r>
              <a:rPr lang="fa-IR" sz="3200" dirty="0">
                <a:cs typeface="B Zar" panose="00000400000000000000" pitchFamily="2" charset="-78"/>
              </a:rPr>
              <a:t>متوسط در </a:t>
            </a:r>
            <a:r>
              <a:rPr lang="fa-IR" sz="3200" dirty="0" smtClean="0">
                <a:cs typeface="B Zar" panose="00000400000000000000" pitchFamily="2" charset="-78"/>
              </a:rPr>
              <a:t>1/8% </a:t>
            </a:r>
            <a:r>
              <a:rPr lang="fa-IR" sz="3200" dirty="0">
                <a:cs typeface="B Zar" panose="00000400000000000000" pitchFamily="2" charset="-78"/>
              </a:rPr>
              <a:t>( محدوده 7-0%) از موارد، بعد از مواجهه پوستي اتفاقي با منبع مبتلا به </a:t>
            </a:r>
            <a:r>
              <a:rPr lang="en-US" sz="3200" dirty="0">
                <a:cs typeface="B Zar" panose="00000400000000000000" pitchFamily="2" charset="-78"/>
              </a:rPr>
              <a:t>HCV</a:t>
            </a:r>
            <a:r>
              <a:rPr lang="fa-IR" sz="3200" dirty="0">
                <a:cs typeface="B Zar" panose="00000400000000000000" pitchFamily="2" charset="-78"/>
              </a:rPr>
              <a:t>، تبديل سرمي مشاهده مي شود.</a:t>
            </a:r>
            <a:endParaRPr lang="en-US" sz="3200" dirty="0">
              <a:cs typeface="B Zar" panose="00000400000000000000" pitchFamily="2" charset="-78"/>
            </a:endParaRPr>
          </a:p>
          <a:p>
            <a:pPr algn="r" rtl="1"/>
            <a:endParaRPr lang="fa-IR" sz="3200" dirty="0" smtClean="0">
              <a:cs typeface="B Zar" panose="00000400000000000000" pitchFamily="2" charset="-78"/>
            </a:endParaRPr>
          </a:p>
          <a:p>
            <a:pPr algn="r" rtl="1"/>
            <a:r>
              <a:rPr lang="fa-IR" sz="3200" dirty="0" smtClean="0">
                <a:cs typeface="B Zar" panose="00000400000000000000" pitchFamily="2" charset="-78"/>
              </a:rPr>
              <a:t>با </a:t>
            </a:r>
            <a:r>
              <a:rPr lang="fa-IR" sz="3200" dirty="0">
                <a:cs typeface="B Zar" panose="00000400000000000000" pitchFamily="2" charset="-78"/>
              </a:rPr>
              <a:t>وجود آنکه مشاهده شده </a:t>
            </a:r>
            <a:r>
              <a:rPr lang="en-US" sz="3200" dirty="0">
                <a:cs typeface="B Zar" panose="00000400000000000000" pitchFamily="2" charset="-78"/>
              </a:rPr>
              <a:t>HCV</a:t>
            </a:r>
            <a:r>
              <a:rPr lang="fa-IR" sz="3200" dirty="0">
                <a:cs typeface="B Zar" panose="00000400000000000000" pitchFamily="2" charset="-78"/>
              </a:rPr>
              <a:t> تا 16 ساعت در خون خشک باقي مي ماند، داده هاي اپيدميولوژيک حاکي از آن است که برخلاف </a:t>
            </a:r>
            <a:r>
              <a:rPr lang="en-US" sz="3200" dirty="0">
                <a:cs typeface="B Zar" panose="00000400000000000000" pitchFamily="2" charset="-78"/>
              </a:rPr>
              <a:t>HBV</a:t>
            </a:r>
            <a:r>
              <a:rPr lang="fa-IR" sz="3200" dirty="0">
                <a:cs typeface="B Zar" panose="00000400000000000000" pitchFamily="2" charset="-78"/>
              </a:rPr>
              <a:t> ، آلودگي محيطي با خون حاوي </a:t>
            </a:r>
            <a:r>
              <a:rPr lang="en-US" sz="3200" dirty="0">
                <a:cs typeface="B Zar" panose="00000400000000000000" pitchFamily="2" charset="-78"/>
              </a:rPr>
              <a:t>HCV</a:t>
            </a:r>
            <a:r>
              <a:rPr lang="fa-IR" sz="3200" dirty="0">
                <a:cs typeface="B Zar" panose="00000400000000000000" pitchFamily="2" charset="-78"/>
              </a:rPr>
              <a:t> خطر قابل توجهي </a:t>
            </a:r>
            <a:r>
              <a:rPr lang="fa-IR" sz="3200" dirty="0" smtClean="0">
                <a:cs typeface="B Zar" panose="00000400000000000000" pitchFamily="2" charset="-78"/>
              </a:rPr>
              <a:t>براي </a:t>
            </a:r>
            <a:r>
              <a:rPr lang="fa-IR" sz="3200" dirty="0">
                <a:cs typeface="B Zar" panose="00000400000000000000" pitchFamily="2" charset="-78"/>
              </a:rPr>
              <a:t>انتقال اين ويروس در محيط هاي بهداشتي – درماني بجز در مراکز همودياليز محسوب نمي شود</a:t>
            </a:r>
            <a:endParaRPr lang="en-US" sz="3200" dirty="0">
              <a:cs typeface="B Zar" panose="00000400000000000000" pitchFamily="2" charset="-78"/>
            </a:endParaRPr>
          </a:p>
        </p:txBody>
      </p:sp>
    </p:spTree>
    <p:extLst>
      <p:ext uri="{BB962C8B-B14F-4D97-AF65-F5344CB8AC3E}">
        <p14:creationId xmlns:p14="http://schemas.microsoft.com/office/powerpoint/2010/main" val="3499486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400" b="1" dirty="0">
                <a:solidFill>
                  <a:srgbClr val="C00000"/>
                </a:solidFill>
                <a:cs typeface="B Zar" panose="00000400000000000000" pitchFamily="2" charset="-78"/>
              </a:rPr>
              <a:t>خطر انتقال شغلي</a:t>
            </a:r>
            <a:r>
              <a:rPr lang="en-US" sz="4400" b="1" dirty="0">
                <a:solidFill>
                  <a:srgbClr val="C00000"/>
                </a:solidFill>
                <a:cs typeface="B Zar" panose="00000400000000000000" pitchFamily="2" charset="-78"/>
              </a:rPr>
              <a:t>HIV</a:t>
            </a:r>
            <a:r>
              <a:rPr lang="en-US" dirty="0">
                <a:solidFill>
                  <a:srgbClr val="C00000"/>
                </a:solidFill>
              </a:rPr>
              <a:t> </a:t>
            </a:r>
          </a:p>
        </p:txBody>
      </p:sp>
      <p:sp>
        <p:nvSpPr>
          <p:cNvPr id="3" name="Content Placeholder 2"/>
          <p:cNvSpPr>
            <a:spLocks noGrp="1"/>
          </p:cNvSpPr>
          <p:nvPr>
            <p:ph sz="quarter" idx="13"/>
          </p:nvPr>
        </p:nvSpPr>
        <p:spPr/>
        <p:txBody>
          <a:bodyPr>
            <a:normAutofit/>
          </a:bodyPr>
          <a:lstStyle/>
          <a:p>
            <a:pPr algn="r" rtl="1"/>
            <a:r>
              <a:rPr lang="fa-IR" sz="3200" dirty="0">
                <a:cs typeface="B Zar" panose="00000400000000000000" pitchFamily="2" charset="-78"/>
              </a:rPr>
              <a:t>خطر متوسط براي انتقال </a:t>
            </a:r>
            <a:r>
              <a:rPr lang="en-US" sz="3200" dirty="0">
                <a:cs typeface="B Zar" panose="00000400000000000000" pitchFamily="2" charset="-78"/>
              </a:rPr>
              <a:t>HIV</a:t>
            </a:r>
            <a:r>
              <a:rPr lang="fa-IR" sz="3200" dirty="0">
                <a:cs typeface="B Zar" panose="00000400000000000000" pitchFamily="2" charset="-78"/>
              </a:rPr>
              <a:t> به </a:t>
            </a:r>
            <a:r>
              <a:rPr lang="en-US" sz="3200" dirty="0" smtClean="0">
                <a:cs typeface="B Zar" panose="00000400000000000000" pitchFamily="2" charset="-78"/>
              </a:rPr>
              <a:t>HCP</a:t>
            </a:r>
            <a:r>
              <a:rPr lang="fa-IR" sz="3200" dirty="0">
                <a:cs typeface="B Zar" panose="00000400000000000000" pitchFamily="2" charset="-78"/>
              </a:rPr>
              <a:t> </a:t>
            </a:r>
            <a:r>
              <a:rPr lang="en-US" sz="3200" dirty="0" smtClean="0">
                <a:cs typeface="B Zar" panose="00000400000000000000" pitchFamily="2" charset="-78"/>
              </a:rPr>
              <a:t>)</a:t>
            </a:r>
            <a:r>
              <a:rPr lang="fa-IR" sz="2800" dirty="0" smtClean="0">
                <a:cs typeface="B Zar" panose="00000400000000000000" pitchFamily="2" charset="-78"/>
              </a:rPr>
              <a:t>کارکنان </a:t>
            </a:r>
            <a:r>
              <a:rPr lang="fa-IR" sz="2800" dirty="0">
                <a:cs typeface="B Zar" panose="00000400000000000000" pitchFamily="2" charset="-78"/>
              </a:rPr>
              <a:t>مراقبت </a:t>
            </a:r>
            <a:r>
              <a:rPr lang="fa-IR" sz="2800" dirty="0" smtClean="0">
                <a:cs typeface="B Zar" panose="00000400000000000000" pitchFamily="2" charset="-78"/>
              </a:rPr>
              <a:t>سلامت</a:t>
            </a:r>
            <a:r>
              <a:rPr lang="en-US" sz="2800" dirty="0" smtClean="0">
                <a:cs typeface="B Zar" panose="00000400000000000000" pitchFamily="2" charset="-78"/>
              </a:rPr>
              <a:t>(</a:t>
            </a:r>
            <a:r>
              <a:rPr lang="fa-IR" sz="2800" dirty="0" smtClean="0">
                <a:cs typeface="B Zar" panose="00000400000000000000" pitchFamily="2" charset="-78"/>
              </a:rPr>
              <a:t> </a:t>
            </a:r>
            <a:r>
              <a:rPr lang="fa-IR" sz="3200" dirty="0">
                <a:cs typeface="B Zar" panose="00000400000000000000" pitchFamily="2" charset="-78"/>
              </a:rPr>
              <a:t>بعد از مواجهه پوستي با خون آلوده  به </a:t>
            </a:r>
            <a:r>
              <a:rPr lang="en-US" sz="3200" dirty="0">
                <a:cs typeface="B Zar" panose="00000400000000000000" pitchFamily="2" charset="-78"/>
              </a:rPr>
              <a:t>HIV</a:t>
            </a:r>
            <a:r>
              <a:rPr lang="fa-IR" sz="3200" dirty="0">
                <a:cs typeface="B Zar" panose="00000400000000000000" pitchFamily="2" charset="-78"/>
              </a:rPr>
              <a:t> ، حدود </a:t>
            </a:r>
            <a:r>
              <a:rPr lang="fa-IR" sz="3200" dirty="0" smtClean="0">
                <a:cs typeface="B Zar" panose="00000400000000000000" pitchFamily="2" charset="-78"/>
              </a:rPr>
              <a:t>0/6% (0/2- 0/5%) </a:t>
            </a:r>
            <a:r>
              <a:rPr lang="fa-IR" sz="3200" dirty="0">
                <a:cs typeface="B Zar" panose="00000400000000000000" pitchFamily="2" charset="-78"/>
              </a:rPr>
              <a:t>و بعد از مواجهه غشاي مخاطي حدود </a:t>
            </a:r>
            <a:r>
              <a:rPr lang="fa-IR" sz="3200" dirty="0" smtClean="0">
                <a:cs typeface="B Zar" panose="00000400000000000000" pitchFamily="2" charset="-78"/>
              </a:rPr>
              <a:t>0/09% (0/006 </a:t>
            </a:r>
            <a:r>
              <a:rPr lang="fa-IR" sz="3200" dirty="0">
                <a:cs typeface="B Zar" panose="00000400000000000000" pitchFamily="2" charset="-78"/>
              </a:rPr>
              <a:t>– </a:t>
            </a:r>
            <a:r>
              <a:rPr lang="fa-IR" sz="3200" dirty="0" smtClean="0">
                <a:cs typeface="B Zar" panose="00000400000000000000" pitchFamily="2" charset="-78"/>
              </a:rPr>
              <a:t>0/5%) </a:t>
            </a:r>
            <a:r>
              <a:rPr lang="fa-IR" sz="3200" dirty="0">
                <a:cs typeface="B Zar" panose="00000400000000000000" pitchFamily="2" charset="-78"/>
              </a:rPr>
              <a:t>برآورد شده است </a:t>
            </a:r>
            <a:endParaRPr lang="en-US" sz="3200" dirty="0" smtClean="0">
              <a:cs typeface="B Zar" panose="00000400000000000000" pitchFamily="2" charset="-78"/>
            </a:endParaRPr>
          </a:p>
          <a:p>
            <a:pPr algn="r" rtl="1"/>
            <a:endParaRPr lang="fa-IR" sz="3200" dirty="0">
              <a:cs typeface="B Zar" panose="00000400000000000000" pitchFamily="2" charset="-78"/>
            </a:endParaRPr>
          </a:p>
          <a:p>
            <a:pPr algn="r" rtl="1"/>
            <a:r>
              <a:rPr lang="fa-IR" sz="3200" dirty="0" smtClean="0">
                <a:cs typeface="B Zar" panose="00000400000000000000" pitchFamily="2" charset="-78"/>
              </a:rPr>
              <a:t>با </a:t>
            </a:r>
            <a:r>
              <a:rPr lang="fa-IR" sz="3200" dirty="0">
                <a:cs typeface="B Zar" panose="00000400000000000000" pitchFamily="2" charset="-78"/>
              </a:rPr>
              <a:t>آن که انتقال </a:t>
            </a:r>
            <a:r>
              <a:rPr lang="en-US" sz="3200" dirty="0">
                <a:cs typeface="B Zar" panose="00000400000000000000" pitchFamily="2" charset="-78"/>
              </a:rPr>
              <a:t>HIV</a:t>
            </a:r>
            <a:r>
              <a:rPr lang="fa-IR" sz="3200" dirty="0">
                <a:cs typeface="B Zar" panose="00000400000000000000" pitchFamily="2" charset="-78"/>
              </a:rPr>
              <a:t> بعد از مواجهه پوست ناسالم اثبات شده است ، خطر متوسّط انتقال از اين راه به طور دقيق نشان داده نشده اما اين رقم کمتر از خطر مواجهه ي غشاهاي مخاطي بر آورد مي شود </a:t>
            </a:r>
            <a:endParaRPr lang="en-US" sz="3200" dirty="0">
              <a:cs typeface="B Zar" panose="00000400000000000000" pitchFamily="2" charset="-78"/>
            </a:endParaRPr>
          </a:p>
        </p:txBody>
      </p:sp>
    </p:spTree>
    <p:extLst>
      <p:ext uri="{BB962C8B-B14F-4D97-AF65-F5344CB8AC3E}">
        <p14:creationId xmlns:p14="http://schemas.microsoft.com/office/powerpoint/2010/main" val="1996241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pPr algn="r" rtl="1"/>
            <a:endParaRPr lang="fa-IR" sz="3600" dirty="0" smtClean="0">
              <a:cs typeface="B Zar" panose="00000400000000000000" pitchFamily="2" charset="-78"/>
            </a:endParaRPr>
          </a:p>
          <a:p>
            <a:pPr algn="r" rtl="1"/>
            <a:r>
              <a:rPr lang="fa-IR" sz="3600" dirty="0" smtClean="0">
                <a:cs typeface="B Zar" panose="00000400000000000000" pitchFamily="2" charset="-78"/>
              </a:rPr>
              <a:t>خطر </a:t>
            </a:r>
            <a:r>
              <a:rPr lang="fa-IR" sz="3600" dirty="0">
                <a:cs typeface="B Zar" panose="00000400000000000000" pitchFamily="2" charset="-78"/>
              </a:rPr>
              <a:t>انتقال بعد از مواجهه با مايعات و بافتها بجز خون آلوده به</a:t>
            </a:r>
            <a:r>
              <a:rPr lang="en-US" sz="3600" dirty="0">
                <a:cs typeface="B Zar" panose="00000400000000000000" pitchFamily="2" charset="-78"/>
              </a:rPr>
              <a:t> HIV</a:t>
            </a:r>
            <a:r>
              <a:rPr lang="fa-IR" sz="3600" dirty="0">
                <a:cs typeface="B Zar" panose="00000400000000000000" pitchFamily="2" charset="-78"/>
              </a:rPr>
              <a:t>  اندازه گيري نشده است، ولي احتمالا بسيار کمتر از خون آلوده است</a:t>
            </a:r>
            <a:endParaRPr lang="en-US" sz="3600" dirty="0">
              <a:cs typeface="B Zar" panose="00000400000000000000" pitchFamily="2" charset="-78"/>
            </a:endParaRPr>
          </a:p>
        </p:txBody>
      </p:sp>
    </p:spTree>
    <p:extLst>
      <p:ext uri="{BB962C8B-B14F-4D97-AF65-F5344CB8AC3E}">
        <p14:creationId xmlns:p14="http://schemas.microsoft.com/office/powerpoint/2010/main" val="2537397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C00000"/>
                </a:solidFill>
                <a:cs typeface="B Zar" panose="00000400000000000000" pitchFamily="2" charset="-78"/>
              </a:rPr>
              <a:t>افزایش </a:t>
            </a:r>
            <a:r>
              <a:rPr lang="fa-IR" b="1" dirty="0">
                <a:solidFill>
                  <a:srgbClr val="C00000"/>
                </a:solidFill>
                <a:cs typeface="B Zar" panose="00000400000000000000" pitchFamily="2" charset="-78"/>
              </a:rPr>
              <a:t>ميزان خطر </a:t>
            </a:r>
            <a:r>
              <a:rPr lang="en-US" b="1" dirty="0">
                <a:solidFill>
                  <a:srgbClr val="C00000"/>
                </a:solidFill>
                <a:cs typeface="B Zar" panose="00000400000000000000" pitchFamily="2" charset="-78"/>
              </a:rPr>
              <a:t>HIV</a:t>
            </a:r>
            <a:r>
              <a:rPr lang="en-US" dirty="0">
                <a:solidFill>
                  <a:srgbClr val="C00000"/>
                </a:solidFill>
              </a:rPr>
              <a:t> </a:t>
            </a:r>
          </a:p>
        </p:txBody>
      </p:sp>
      <p:sp>
        <p:nvSpPr>
          <p:cNvPr id="3" name="Content Placeholder 2"/>
          <p:cNvSpPr>
            <a:spLocks noGrp="1"/>
          </p:cNvSpPr>
          <p:nvPr>
            <p:ph sz="quarter" idx="13"/>
          </p:nvPr>
        </p:nvSpPr>
        <p:spPr/>
        <p:txBody>
          <a:bodyPr/>
          <a:lstStyle/>
          <a:p>
            <a:pPr lvl="0" algn="r" rtl="1"/>
            <a:endParaRPr lang="fa-IR" sz="3600" dirty="0" smtClean="0">
              <a:cs typeface="B Zar" panose="00000400000000000000" pitchFamily="2" charset="-78"/>
            </a:endParaRPr>
          </a:p>
          <a:p>
            <a:pPr lvl="0" algn="r" rtl="1"/>
            <a:r>
              <a:rPr lang="fa-IR" sz="3600" dirty="0" smtClean="0">
                <a:cs typeface="B Zar" panose="00000400000000000000" pitchFamily="2" charset="-78"/>
              </a:rPr>
              <a:t>وجود </a:t>
            </a:r>
            <a:r>
              <a:rPr lang="fa-IR" sz="3600" dirty="0">
                <a:cs typeface="B Zar" panose="00000400000000000000" pitchFamily="2" charset="-78"/>
              </a:rPr>
              <a:t>خون واضح بر روي وسايل؛</a:t>
            </a:r>
            <a:endParaRPr lang="en-US" sz="3600" dirty="0">
              <a:cs typeface="B Zar" panose="00000400000000000000" pitchFamily="2" charset="-78"/>
            </a:endParaRPr>
          </a:p>
          <a:p>
            <a:pPr lvl="0" algn="r" rtl="1"/>
            <a:r>
              <a:rPr lang="fa-IR" sz="3600" dirty="0">
                <a:cs typeface="B Zar" panose="00000400000000000000" pitchFamily="2" charset="-78"/>
              </a:rPr>
              <a:t>فرو رفتن مستقيم سوزن در شريان يا وريد؛</a:t>
            </a:r>
            <a:endParaRPr lang="en-US" sz="3600" dirty="0">
              <a:cs typeface="B Zar" panose="00000400000000000000" pitchFamily="2" charset="-78"/>
            </a:endParaRPr>
          </a:p>
          <a:p>
            <a:pPr lvl="0" algn="r" rtl="1"/>
            <a:r>
              <a:rPr lang="fa-IR" sz="3600" dirty="0">
                <a:cs typeface="B Zar" panose="00000400000000000000" pitchFamily="2" charset="-78"/>
              </a:rPr>
              <a:t>جراحت عميق؛</a:t>
            </a:r>
            <a:endParaRPr lang="en-US" sz="3600" dirty="0">
              <a:cs typeface="B Zar" panose="00000400000000000000" pitchFamily="2" charset="-78"/>
            </a:endParaRPr>
          </a:p>
          <a:p>
            <a:pPr lvl="0" algn="r" rtl="1"/>
            <a:r>
              <a:rPr lang="fa-IR" sz="3600" dirty="0">
                <a:cs typeface="B Zar" panose="00000400000000000000" pitchFamily="2" charset="-78"/>
              </a:rPr>
              <a:t>بيماري پيشرفته يا با بار ويروسي بالا در فرد منبع؛</a:t>
            </a:r>
            <a:endParaRPr lang="en-US" sz="3600" dirty="0">
              <a:cs typeface="B Zar" panose="00000400000000000000" pitchFamily="2" charset="-78"/>
            </a:endParaRPr>
          </a:p>
          <a:p>
            <a:pPr lvl="0" algn="r" rtl="1"/>
            <a:r>
              <a:rPr lang="fa-IR" sz="3600" dirty="0">
                <a:cs typeface="B Zar" panose="00000400000000000000" pitchFamily="2" charset="-78"/>
              </a:rPr>
              <a:t>فرو رفتن سوزنهاي توخالي (سوزن تزريق، آنژيوکت، ...) در مقايسه با سوزنهاي تو پر (سوزن بخيه، ...)  </a:t>
            </a:r>
            <a:endParaRPr lang="en-US" sz="36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361921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31647"/>
            <a:ext cx="8591550" cy="1066801"/>
          </a:xfrm>
        </p:spPr>
        <p:txBody>
          <a:bodyPr>
            <a:normAutofit/>
          </a:bodyPr>
          <a:lstStyle/>
          <a:p>
            <a:pPr algn="r" rtl="1"/>
            <a:r>
              <a:rPr lang="fa-IR" sz="4000" b="1" dirty="0">
                <a:solidFill>
                  <a:srgbClr val="C00000"/>
                </a:solidFill>
                <a:cs typeface="B Zar" panose="00000400000000000000" pitchFamily="2" charset="-78"/>
              </a:rPr>
              <a:t>محافظت  نخستين اقدام پيشگيري است </a:t>
            </a:r>
            <a:r>
              <a:rPr lang="fa-IR" sz="4000" b="1" dirty="0" smtClean="0">
                <a:solidFill>
                  <a:srgbClr val="C00000"/>
                </a:solidFill>
                <a:cs typeface="B Zar" panose="00000400000000000000" pitchFamily="2" charset="-78"/>
              </a:rPr>
              <a:t>!</a:t>
            </a:r>
            <a:endParaRPr lang="en-US" sz="4000"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normAutofit/>
          </a:bodyPr>
          <a:lstStyle/>
          <a:p>
            <a:pPr lvl="0" algn="r" rtl="1"/>
            <a:r>
              <a:rPr lang="fa-IR" sz="3200" dirty="0">
                <a:cs typeface="B Zar" panose="00000400000000000000" pitchFamily="2" charset="-78"/>
              </a:rPr>
              <a:t>دستها را به طور کامل قبل و بعد از مراقبت بيمار با آب و صابون بشويند </a:t>
            </a:r>
            <a:endParaRPr lang="en-US" sz="3200" dirty="0">
              <a:cs typeface="B Zar" panose="00000400000000000000" pitchFamily="2" charset="-78"/>
            </a:endParaRPr>
          </a:p>
          <a:p>
            <a:pPr lvl="0" algn="r" rtl="1"/>
            <a:endParaRPr lang="fa-IR" sz="3200" dirty="0" smtClean="0">
              <a:cs typeface="B Zar" panose="00000400000000000000" pitchFamily="2" charset="-78"/>
            </a:endParaRPr>
          </a:p>
          <a:p>
            <a:pPr lvl="0" algn="r" rtl="1"/>
            <a:r>
              <a:rPr lang="fa-IR" sz="3200" dirty="0" smtClean="0">
                <a:cs typeface="B Zar" panose="00000400000000000000" pitchFamily="2" charset="-78"/>
              </a:rPr>
              <a:t>از </a:t>
            </a:r>
            <a:r>
              <a:rPr lang="fa-IR" sz="3200" dirty="0">
                <a:cs typeface="B Zar" panose="00000400000000000000" pitchFamily="2" charset="-78"/>
              </a:rPr>
              <a:t>وسايل حفاظت فردي مناسب با وضعيت مراقبت بيمار استفاده </a:t>
            </a:r>
            <a:r>
              <a:rPr lang="fa-IR" sz="3200" dirty="0" smtClean="0">
                <a:cs typeface="B Zar" panose="00000400000000000000" pitchFamily="2" charset="-78"/>
              </a:rPr>
              <a:t>نمايند. </a:t>
            </a:r>
            <a:r>
              <a:rPr lang="fa-IR" sz="3200" dirty="0">
                <a:cs typeface="B Zar" panose="00000400000000000000" pitchFamily="2" charset="-78"/>
              </a:rPr>
              <a:t>( استفاده از دستکش، گان، چکمه، عينک محافظ و ماسک براي مواردي که خطر پاشيدن خون وترشحات وجود دارد)</a:t>
            </a:r>
            <a:endParaRPr lang="en-US" sz="3200" dirty="0">
              <a:cs typeface="B Zar" panose="00000400000000000000" pitchFamily="2" charset="-78"/>
            </a:endParaRPr>
          </a:p>
          <a:p>
            <a:pPr lvl="0" algn="r" rtl="1"/>
            <a:endParaRPr lang="fa-IR" sz="3200" dirty="0" smtClean="0">
              <a:cs typeface="B Zar" panose="00000400000000000000" pitchFamily="2" charset="-78"/>
            </a:endParaRPr>
          </a:p>
          <a:p>
            <a:pPr lvl="0" algn="r" rtl="1"/>
            <a:r>
              <a:rPr lang="fa-IR" sz="3200" dirty="0" smtClean="0">
                <a:cs typeface="B Zar" panose="00000400000000000000" pitchFamily="2" charset="-78"/>
              </a:rPr>
              <a:t>در </a:t>
            </a:r>
            <a:r>
              <a:rPr lang="fa-IR" sz="3200" dirty="0">
                <a:cs typeface="B Zar" panose="00000400000000000000" pitchFamily="2" charset="-78"/>
              </a:rPr>
              <a:t>زمان هر گونه رگ گيري شامل شرياني يا وريدي بايد دستکش بپوشند.</a:t>
            </a:r>
            <a:endParaRPr lang="en-US" sz="32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12837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smtClean="0">
                <a:solidFill>
                  <a:srgbClr val="C00000"/>
                </a:solidFill>
                <a:cs typeface="B Zar" panose="00000400000000000000" pitchFamily="2" charset="-78"/>
              </a:rPr>
              <a:t>هنگام </a:t>
            </a:r>
            <a:r>
              <a:rPr lang="fa-IR" sz="4000" b="1" dirty="0">
                <a:solidFill>
                  <a:srgbClr val="C00000"/>
                </a:solidFill>
                <a:cs typeface="B Zar" panose="00000400000000000000" pitchFamily="2" charset="-78"/>
              </a:rPr>
              <a:t>کارکردن با وسايل تيز </a:t>
            </a:r>
            <a:endParaRPr lang="en-US" sz="40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normAutofit fontScale="92500" lnSpcReduction="10000"/>
          </a:bodyPr>
          <a:lstStyle/>
          <a:p>
            <a:pPr lvl="0" algn="r" rtl="1"/>
            <a:r>
              <a:rPr lang="fa-IR" sz="3600" dirty="0">
                <a:cs typeface="B Zar" panose="00000400000000000000" pitchFamily="2" charset="-78"/>
              </a:rPr>
              <a:t>فراهم کردن فضاي امن با دسترسي راحت به ظرف مخصوص دور انداختن وسايل تيز (مراجعه به دستورالعمل کنترل عفونت و دستورالعمل احتياطات استاندارد)</a:t>
            </a:r>
            <a:endParaRPr lang="en-US" sz="3600" dirty="0">
              <a:cs typeface="B Zar" panose="00000400000000000000" pitchFamily="2" charset="-78"/>
            </a:endParaRPr>
          </a:p>
          <a:p>
            <a:pPr lvl="0" algn="r" rtl="1"/>
            <a:endParaRPr lang="fa-IR" sz="3600" dirty="0" smtClean="0">
              <a:cs typeface="B Zar" panose="00000400000000000000" pitchFamily="2" charset="-78"/>
            </a:endParaRPr>
          </a:p>
          <a:p>
            <a:pPr lvl="0" algn="r" rtl="1"/>
            <a:r>
              <a:rPr lang="fa-IR" sz="3600" dirty="0" smtClean="0">
                <a:cs typeface="B Zar" panose="00000400000000000000" pitchFamily="2" charset="-78"/>
              </a:rPr>
              <a:t>دور </a:t>
            </a:r>
            <a:r>
              <a:rPr lang="fa-IR" sz="3600" dirty="0">
                <a:cs typeface="B Zar" panose="00000400000000000000" pitchFamily="2" charset="-78"/>
              </a:rPr>
              <a:t>ا نداختن وسايل نوک تيز استفاده شده </a:t>
            </a:r>
            <a:r>
              <a:rPr lang="fa-IR" sz="3600" dirty="0" smtClean="0">
                <a:cs typeface="B Zar" panose="00000400000000000000" pitchFamily="2" charset="-78"/>
              </a:rPr>
              <a:t>درسفتی باکس</a:t>
            </a:r>
            <a:endParaRPr lang="en-US" sz="3600" dirty="0">
              <a:cs typeface="B Zar" panose="00000400000000000000" pitchFamily="2" charset="-78"/>
            </a:endParaRPr>
          </a:p>
          <a:p>
            <a:pPr algn="r" rtl="1"/>
            <a:endParaRPr lang="fa-IR" sz="3600" dirty="0" smtClean="0">
              <a:cs typeface="B Zar" panose="00000400000000000000" pitchFamily="2" charset="-78"/>
            </a:endParaRPr>
          </a:p>
          <a:p>
            <a:pPr algn="r" rtl="1"/>
            <a:r>
              <a:rPr lang="fa-IR" sz="3600" dirty="0" smtClean="0">
                <a:cs typeface="B Zar" panose="00000400000000000000" pitchFamily="2" charset="-78"/>
              </a:rPr>
              <a:t>عدم </a:t>
            </a:r>
            <a:r>
              <a:rPr lang="fa-IR" sz="3600" dirty="0">
                <a:cs typeface="B Zar" panose="00000400000000000000" pitchFamily="2" charset="-78"/>
              </a:rPr>
              <a:t>سرپوش گذاري مجدد </a:t>
            </a:r>
            <a:r>
              <a:rPr lang="fa-IR" sz="3600" dirty="0" smtClean="0">
                <a:cs typeface="B Zar" panose="00000400000000000000" pitchFamily="2" charset="-78"/>
              </a:rPr>
              <a:t>سوزنها</a:t>
            </a:r>
          </a:p>
          <a:p>
            <a:pPr lvl="0" algn="r" rtl="1"/>
            <a:endParaRPr lang="fa-IR" sz="3600" dirty="0" smtClean="0">
              <a:cs typeface="B Zar" panose="00000400000000000000" pitchFamily="2" charset="-78"/>
            </a:endParaRPr>
          </a:p>
          <a:p>
            <a:pPr lvl="0" algn="r" rtl="1"/>
            <a:r>
              <a:rPr lang="fa-IR" sz="3600" dirty="0" smtClean="0">
                <a:cs typeface="B Zar" panose="00000400000000000000" pitchFamily="2" charset="-78"/>
              </a:rPr>
              <a:t>استفاده </a:t>
            </a:r>
            <a:r>
              <a:rPr lang="fa-IR" sz="3600" dirty="0">
                <a:cs typeface="B Zar" panose="00000400000000000000" pitchFamily="2" charset="-78"/>
              </a:rPr>
              <a:t>از وسايل ايمني مناسب  </a:t>
            </a:r>
            <a:endParaRPr lang="en-US" sz="36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4135513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r" rtl="1"/>
            <a:endParaRPr lang="fa-IR" dirty="0" smtClean="0"/>
          </a:p>
          <a:p>
            <a:pPr algn="r" rtl="1"/>
            <a:endParaRPr lang="fa-IR" sz="3600" dirty="0">
              <a:cs typeface="B Zar" panose="00000400000000000000" pitchFamily="2" charset="-78"/>
            </a:endParaRPr>
          </a:p>
          <a:p>
            <a:pPr algn="r" rtl="1"/>
            <a:r>
              <a:rPr lang="fa-IR" sz="3600" dirty="0">
                <a:cs typeface="B Zar" panose="00000400000000000000" pitchFamily="2" charset="-78"/>
              </a:rPr>
              <a:t>همه کارکنان مراقبت پزشکي بايد مجموعه واکسيناسيون </a:t>
            </a:r>
            <a:r>
              <a:rPr lang="en-US" sz="3600" dirty="0">
                <a:cs typeface="B Zar" panose="00000400000000000000" pitchFamily="2" charset="-78"/>
              </a:rPr>
              <a:t>HBV</a:t>
            </a:r>
            <a:r>
              <a:rPr lang="fa-IR" sz="3600" dirty="0">
                <a:cs typeface="B Zar" panose="00000400000000000000" pitchFamily="2" charset="-78"/>
              </a:rPr>
              <a:t> را دريافت کنند و آزمايش پاسخ به واکسن </a:t>
            </a:r>
            <a:r>
              <a:rPr lang="en-US" sz="3600" dirty="0">
                <a:cs typeface="B Zar" panose="00000400000000000000" pitchFamily="2" charset="-78"/>
              </a:rPr>
              <a:t>HBV</a:t>
            </a:r>
            <a:r>
              <a:rPr lang="fa-IR" sz="3600" dirty="0">
                <a:cs typeface="B Zar" panose="00000400000000000000" pitchFamily="2" charset="-78"/>
              </a:rPr>
              <a:t> يک تا دو ماه بعد از تکميل دوره را انجام دهند </a:t>
            </a:r>
            <a:endParaRPr lang="en-US" sz="3600" dirty="0">
              <a:cs typeface="B Zar" panose="00000400000000000000" pitchFamily="2" charset="-78"/>
            </a:endParaRPr>
          </a:p>
        </p:txBody>
      </p:sp>
    </p:spTree>
    <p:extLst>
      <p:ext uri="{BB962C8B-B14F-4D97-AF65-F5344CB8AC3E}">
        <p14:creationId xmlns:p14="http://schemas.microsoft.com/office/powerpoint/2010/main" val="1068829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28600"/>
            <a:ext cx="8595360" cy="1143000"/>
          </a:xfrm>
        </p:spPr>
        <p:txBody>
          <a:bodyPr>
            <a:normAutofit fontScale="90000"/>
          </a:bodyPr>
          <a:lstStyle/>
          <a:p>
            <a:pPr algn="r" rtl="1"/>
            <a:r>
              <a:rPr lang="ar-SA" sz="4000" b="1" dirty="0">
                <a:solidFill>
                  <a:srgbClr val="7030A0"/>
                </a:solidFill>
                <a:cs typeface="B Zar" panose="00000400000000000000" pitchFamily="2" charset="-78"/>
              </a:rPr>
              <a:t>مرحله </a:t>
            </a:r>
            <a:r>
              <a:rPr lang="ar-SA" sz="4000" b="1" dirty="0" smtClean="0">
                <a:solidFill>
                  <a:srgbClr val="7030A0"/>
                </a:solidFill>
                <a:cs typeface="B Zar" panose="00000400000000000000" pitchFamily="2" charset="-78"/>
              </a:rPr>
              <a:t>اول</a:t>
            </a:r>
            <a:r>
              <a:rPr lang="en-US" b="1" dirty="0" smtClean="0">
                <a:solidFill>
                  <a:srgbClr val="7030A0"/>
                </a:solidFill>
                <a:cs typeface="B Zar" panose="00000400000000000000" pitchFamily="2" charset="-78"/>
              </a:rPr>
              <a:t>POST EXPOSURE PROPHILAXIS)</a:t>
            </a:r>
            <a:r>
              <a:rPr lang="ar-SA" b="1" dirty="0" smtClean="0">
                <a:solidFill>
                  <a:srgbClr val="7030A0"/>
                </a:solidFill>
                <a:cs typeface="B Zar" panose="00000400000000000000" pitchFamily="2" charset="-78"/>
              </a:rPr>
              <a:t> </a:t>
            </a:r>
            <a:r>
              <a:rPr lang="fa-IR" b="1" dirty="0" smtClean="0">
                <a:solidFill>
                  <a:srgbClr val="7030A0"/>
                </a:solidFill>
                <a:cs typeface="B Zar" panose="00000400000000000000" pitchFamily="2" charset="-78"/>
              </a:rPr>
              <a:t>)</a:t>
            </a:r>
            <a:r>
              <a:rPr lang="en-US" b="1" dirty="0" smtClean="0">
                <a:solidFill>
                  <a:srgbClr val="7030A0"/>
                </a:solidFill>
                <a:cs typeface="B Zar" panose="00000400000000000000" pitchFamily="2" charset="-78"/>
              </a:rPr>
              <a:t>PEP</a:t>
            </a:r>
            <a:r>
              <a:rPr lang="ar-SA" b="1" dirty="0">
                <a:solidFill>
                  <a:srgbClr val="7030A0"/>
                </a:solidFill>
                <a:cs typeface="B Zar" panose="00000400000000000000" pitchFamily="2" charset="-78"/>
              </a:rPr>
              <a:t>: </a:t>
            </a:r>
            <a:r>
              <a:rPr lang="ar-SA" b="1" dirty="0" smtClean="0">
                <a:solidFill>
                  <a:srgbClr val="C00000"/>
                </a:solidFill>
                <a:cs typeface="B Zar" panose="00000400000000000000" pitchFamily="2" charset="-78"/>
              </a:rPr>
              <a:t>مداواي </a:t>
            </a:r>
            <a:r>
              <a:rPr lang="ar-SA" b="1" dirty="0">
                <a:solidFill>
                  <a:srgbClr val="C00000"/>
                </a:solidFill>
                <a:cs typeface="B Zar" panose="00000400000000000000" pitchFamily="2" charset="-78"/>
              </a:rPr>
              <a:t>محل مواجهه</a:t>
            </a:r>
            <a:endParaRPr lang="en-US" sz="4000" b="1" dirty="0">
              <a:solidFill>
                <a:srgbClr val="C00000"/>
              </a:solidFill>
              <a:cs typeface="B Zar" panose="00000400000000000000" pitchFamily="2" charset="-78"/>
            </a:endParaRPr>
          </a:p>
        </p:txBody>
      </p:sp>
      <p:sp>
        <p:nvSpPr>
          <p:cNvPr id="3" name="Content Placeholder 2"/>
          <p:cNvSpPr>
            <a:spLocks noGrp="1"/>
          </p:cNvSpPr>
          <p:nvPr>
            <p:ph sz="quarter" idx="13"/>
          </p:nvPr>
        </p:nvSpPr>
        <p:spPr>
          <a:xfrm>
            <a:off x="274320" y="1524000"/>
            <a:ext cx="8595360" cy="5181600"/>
          </a:xfrm>
        </p:spPr>
        <p:txBody>
          <a:bodyPr>
            <a:noAutofit/>
          </a:bodyPr>
          <a:lstStyle/>
          <a:p>
            <a:pPr lvl="0" algn="r" rtl="1"/>
            <a:r>
              <a:rPr lang="fa-IR" sz="3200" dirty="0">
                <a:cs typeface="B Zar" panose="00000400000000000000" pitchFamily="2" charset="-78"/>
              </a:rPr>
              <a:t>در صورت بريدگي پوست با سر سوزن يا شئ تيز و برنده: </a:t>
            </a:r>
            <a:endParaRPr lang="en-US" sz="3200" dirty="0">
              <a:cs typeface="B Zar" panose="00000400000000000000" pitchFamily="2" charset="-78"/>
            </a:endParaRPr>
          </a:p>
          <a:p>
            <a:pPr lvl="1" algn="r" rtl="1"/>
            <a:r>
              <a:rPr lang="fa-IR" sz="3200" dirty="0">
                <a:cs typeface="B Zar" panose="00000400000000000000" pitchFamily="2" charset="-78"/>
              </a:rPr>
              <a:t>فوراً محل آسيب را با آب و صابون بشوييد.</a:t>
            </a:r>
            <a:endParaRPr lang="en-US" sz="3200" dirty="0">
              <a:cs typeface="B Zar" panose="00000400000000000000" pitchFamily="2" charset="-78"/>
            </a:endParaRPr>
          </a:p>
          <a:p>
            <a:pPr lvl="1" algn="r" rtl="1"/>
            <a:r>
              <a:rPr lang="fa-IR" sz="3200" dirty="0">
                <a:cs typeface="B Zar" panose="00000400000000000000" pitchFamily="2" charset="-78"/>
              </a:rPr>
              <a:t>محل ورود شي را زير آب روان قرار دهيد تا زماني كه خونريزي متوقف شود.</a:t>
            </a:r>
            <a:endParaRPr lang="en-US" sz="3200" dirty="0">
              <a:cs typeface="B Zar" panose="00000400000000000000" pitchFamily="2" charset="-78"/>
            </a:endParaRPr>
          </a:p>
          <a:p>
            <a:pPr lvl="1" algn="r" rtl="1"/>
            <a:r>
              <a:rPr lang="fa-IR" sz="3200" dirty="0">
                <a:cs typeface="B Zar" panose="00000400000000000000" pitchFamily="2" charset="-78"/>
              </a:rPr>
              <a:t>اگر آب روان در دسترس نيست محل را با محلولها يا ژل شوينده دست تميز كنيد.</a:t>
            </a:r>
            <a:endParaRPr lang="en-US" sz="3200" dirty="0">
              <a:cs typeface="B Zar" panose="00000400000000000000" pitchFamily="2" charset="-78"/>
            </a:endParaRPr>
          </a:p>
          <a:p>
            <a:pPr lvl="1" algn="r" rtl="1"/>
            <a:r>
              <a:rPr lang="fa-IR" sz="3200" dirty="0">
                <a:cs typeface="B Zar" panose="00000400000000000000" pitchFamily="2" charset="-78"/>
              </a:rPr>
              <a:t>از محلول هاي قوي مانند مايع سفيد كننده استفاده نكنيد. </a:t>
            </a:r>
            <a:endParaRPr lang="en-US" sz="3200" dirty="0">
              <a:cs typeface="B Zar" panose="00000400000000000000" pitchFamily="2" charset="-78"/>
            </a:endParaRPr>
          </a:p>
          <a:p>
            <a:pPr lvl="1" algn="r" rtl="1"/>
            <a:r>
              <a:rPr lang="fa-IR" sz="3200" dirty="0">
                <a:cs typeface="B Zar" panose="00000400000000000000" pitchFamily="2" charset="-78"/>
              </a:rPr>
              <a:t>از فشردن يا مكيدن محل آسيب خودداري كنيد.</a:t>
            </a:r>
            <a:endParaRPr lang="en-US" sz="3200" dirty="0">
              <a:cs typeface="B Zar" panose="00000400000000000000" pitchFamily="2" charset="-78"/>
            </a:endParaRPr>
          </a:p>
        </p:txBody>
      </p:sp>
    </p:spTree>
    <p:extLst>
      <p:ext uri="{BB962C8B-B14F-4D97-AF65-F5344CB8AC3E}">
        <p14:creationId xmlns:p14="http://schemas.microsoft.com/office/powerpoint/2010/main" val="75836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lvl="0" algn="r" rtl="1"/>
            <a:r>
              <a:rPr lang="fa-IR" sz="3200" dirty="0">
                <a:cs typeface="B Zar" panose="00000400000000000000" pitchFamily="2" charset="-78"/>
              </a:rPr>
              <a:t>در صورت پاشيدن خون يا مايعات بدن به مخاطات يا پوست نا سالم:</a:t>
            </a:r>
            <a:endParaRPr lang="en-US" sz="3200" dirty="0">
              <a:cs typeface="B Zar" panose="00000400000000000000" pitchFamily="2" charset="-78"/>
            </a:endParaRPr>
          </a:p>
          <a:p>
            <a:pPr lvl="1" algn="r" rtl="1"/>
            <a:r>
              <a:rPr lang="fa-IR" sz="3200" dirty="0">
                <a:cs typeface="B Zar" panose="00000400000000000000" pitchFamily="2" charset="-78"/>
              </a:rPr>
              <a:t>فوراً محل را با آب روان بشوييد.</a:t>
            </a:r>
            <a:endParaRPr lang="en-US" sz="3200" dirty="0">
              <a:cs typeface="B Zar" panose="00000400000000000000" pitchFamily="2" charset="-78"/>
            </a:endParaRPr>
          </a:p>
          <a:p>
            <a:pPr lvl="1" algn="r" rtl="1"/>
            <a:r>
              <a:rPr lang="fa-IR" sz="3200" dirty="0">
                <a:cs typeface="B Zar" panose="00000400000000000000" pitchFamily="2" charset="-78"/>
              </a:rPr>
              <a:t>اگر آب روان در دسترس نيست از مواد شوينده ضد عفوني كننده ضعيف مثل محلول كلرهگزيدين %4-2 استفاده كنيد.</a:t>
            </a:r>
            <a:endParaRPr lang="en-US" sz="3200" dirty="0">
              <a:cs typeface="B Zar" panose="00000400000000000000" pitchFamily="2" charset="-78"/>
            </a:endParaRPr>
          </a:p>
          <a:p>
            <a:pPr lvl="1" algn="r" rtl="1"/>
            <a:r>
              <a:rPr lang="fa-IR" sz="3200" dirty="0">
                <a:cs typeface="B Zar" panose="00000400000000000000" pitchFamily="2" charset="-78"/>
              </a:rPr>
              <a:t>از پانسمان خودداري كنيد.</a:t>
            </a:r>
            <a:endParaRPr lang="en-US" sz="32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254093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C00000"/>
                </a:solidFill>
                <a:cs typeface="B Zar" panose="00000400000000000000" pitchFamily="2" charset="-78"/>
              </a:rPr>
              <a:t>کارکنان مراقبت سلامت</a:t>
            </a:r>
            <a:endParaRPr lang="en-US" sz="40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lstStyle/>
          <a:p>
            <a:pPr algn="r" rtl="1"/>
            <a:endParaRPr lang="en-US" dirty="0" smtClean="0"/>
          </a:p>
          <a:p>
            <a:pPr algn="r" rtl="1"/>
            <a:endParaRPr lang="en-US" dirty="0"/>
          </a:p>
          <a:p>
            <a:pPr marL="0" indent="0" algn="r" rtl="1">
              <a:buNone/>
            </a:pPr>
            <a:r>
              <a:rPr lang="en-US" dirty="0" smtClean="0"/>
              <a:t> </a:t>
            </a:r>
            <a:r>
              <a:rPr lang="fa-IR" sz="3200" dirty="0">
                <a:cs typeface="B Zar" panose="00000400000000000000" pitchFamily="2" charset="-78"/>
              </a:rPr>
              <a:t>اصطلاح کارکنان مراقبت </a:t>
            </a:r>
            <a:r>
              <a:rPr lang="fa-IR" sz="3200" dirty="0" smtClean="0">
                <a:cs typeface="B Zar" panose="00000400000000000000" pitchFamily="2" charset="-78"/>
              </a:rPr>
              <a:t>سلامت </a:t>
            </a:r>
            <a:r>
              <a:rPr lang="en-US" sz="3200" dirty="0" smtClean="0">
                <a:cs typeface="B Zar" panose="00000400000000000000" pitchFamily="2" charset="-78"/>
              </a:rPr>
              <a:t>( HCP)</a:t>
            </a:r>
          </a:p>
          <a:p>
            <a:pPr marL="0" indent="0" algn="r" rtl="1">
              <a:buNone/>
            </a:pPr>
            <a:r>
              <a:rPr lang="fa-IR" sz="3200" dirty="0" smtClean="0">
                <a:cs typeface="B Zar" panose="00000400000000000000" pitchFamily="2" charset="-78"/>
              </a:rPr>
              <a:t> </a:t>
            </a:r>
            <a:r>
              <a:rPr lang="en-US" sz="3200" dirty="0" err="1" smtClean="0">
                <a:cs typeface="B Zar" panose="00000400000000000000" pitchFamily="2" charset="-78"/>
              </a:rPr>
              <a:t>Personel</a:t>
            </a:r>
            <a:r>
              <a:rPr lang="en-US" sz="3200" dirty="0" smtClean="0">
                <a:cs typeface="B Zar" panose="00000400000000000000" pitchFamily="2" charset="-78"/>
              </a:rPr>
              <a:t> )</a:t>
            </a:r>
            <a:r>
              <a:rPr lang="fa-IR" sz="3200" dirty="0" smtClean="0">
                <a:cs typeface="B Zar" panose="00000400000000000000" pitchFamily="2" charset="-78"/>
              </a:rPr>
              <a:t> </a:t>
            </a:r>
            <a:r>
              <a:rPr lang="en-US" sz="3200" dirty="0">
                <a:cs typeface="B Zar" panose="00000400000000000000" pitchFamily="2" charset="-78"/>
              </a:rPr>
              <a:t>, </a:t>
            </a:r>
            <a:r>
              <a:rPr lang="en-US" sz="3200" dirty="0" smtClean="0">
                <a:cs typeface="B Zar" panose="00000400000000000000" pitchFamily="2" charset="-78"/>
              </a:rPr>
              <a:t>(Health </a:t>
            </a:r>
            <a:r>
              <a:rPr lang="en-US" sz="3200" dirty="0">
                <a:cs typeface="B Zar" panose="00000400000000000000" pitchFamily="2" charset="-78"/>
              </a:rPr>
              <a:t>Care </a:t>
            </a:r>
            <a:r>
              <a:rPr lang="fa-IR" sz="3200" dirty="0" smtClean="0">
                <a:cs typeface="B Zar" panose="00000400000000000000" pitchFamily="2" charset="-78"/>
              </a:rPr>
              <a:t>به </a:t>
            </a:r>
            <a:r>
              <a:rPr lang="fa-IR" sz="3200" dirty="0">
                <a:cs typeface="B Zar" panose="00000400000000000000" pitchFamily="2" charset="-78"/>
              </a:rPr>
              <a:t>تمامي افرادي گفته مي شود که با دستمزد و يا بدون دستمزد مراقبت بهداشتي ارائه مي نمايند و احتمال مواجهه با مواد عفوني (مانند خون ، بافتها و مايعات خاص بدن و وسايل پزشکي، تجهيزات و يا سطوح محيطي آلوده به اين مواد) براي آنها وجود دارد</a:t>
            </a:r>
            <a:endParaRPr lang="en-US" sz="3200" dirty="0">
              <a:cs typeface="B Zar" panose="00000400000000000000" pitchFamily="2" charset="-78"/>
            </a:endParaRPr>
          </a:p>
        </p:txBody>
      </p:sp>
    </p:spTree>
    <p:extLst>
      <p:ext uri="{BB962C8B-B14F-4D97-AF65-F5344CB8AC3E}">
        <p14:creationId xmlns:p14="http://schemas.microsoft.com/office/powerpoint/2010/main" val="4003493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lvl="0" algn="r" rtl="1"/>
            <a:r>
              <a:rPr lang="fa-IR" sz="3200" dirty="0">
                <a:solidFill>
                  <a:srgbClr val="C00000"/>
                </a:solidFill>
                <a:cs typeface="B Zar" panose="00000400000000000000" pitchFamily="2" charset="-78"/>
              </a:rPr>
              <a:t>در صورت پاشيدن خون يا مايعات بدن به چشم :</a:t>
            </a:r>
            <a:endParaRPr lang="en-US" sz="3200" dirty="0">
              <a:solidFill>
                <a:srgbClr val="C00000"/>
              </a:solidFill>
              <a:cs typeface="B Zar" panose="00000400000000000000" pitchFamily="2" charset="-78"/>
            </a:endParaRPr>
          </a:p>
          <a:p>
            <a:pPr lvl="1" algn="r" rtl="1"/>
            <a:r>
              <a:rPr lang="fa-IR" sz="3200" dirty="0">
                <a:cs typeface="B Zar" panose="00000400000000000000" pitchFamily="2" charset="-78"/>
              </a:rPr>
              <a:t>فوراً چشم هاي مواجهه يافته را با‌ آب معمولي يا نرمال سالين بشوئيد. ( مواجهه يافته را روي يك صندلي بنشانيد، سر او را به عقب خم كنيد، چشم را از آب يا نرمال سالين پر كنيد و سپس پلك ها را به بالا و پايين بكشيد). </a:t>
            </a:r>
            <a:endParaRPr lang="en-US" sz="3200" dirty="0">
              <a:cs typeface="B Zar" panose="00000400000000000000" pitchFamily="2" charset="-78"/>
            </a:endParaRPr>
          </a:p>
          <a:p>
            <a:pPr lvl="1" algn="r" rtl="1"/>
            <a:r>
              <a:rPr lang="fa-IR" sz="3200" dirty="0">
                <a:cs typeface="B Zar" panose="00000400000000000000" pitchFamily="2" charset="-78"/>
              </a:rPr>
              <a:t>در صورت داشتن لنز روي چشم، آنها را خارج كنيد و طبق روش فوق آنها را بشوئيد.</a:t>
            </a:r>
            <a:endParaRPr lang="en-US" sz="3200" dirty="0">
              <a:cs typeface="B Zar" panose="00000400000000000000" pitchFamily="2" charset="-78"/>
            </a:endParaRPr>
          </a:p>
          <a:p>
            <a:pPr lvl="1" algn="r" rtl="1"/>
            <a:r>
              <a:rPr lang="fa-IR" sz="3200" dirty="0">
                <a:cs typeface="B Zar" panose="00000400000000000000" pitchFamily="2" charset="-78"/>
              </a:rPr>
              <a:t>در چشم از صابون يا مواد ضد عفوني كننده استفاده نكنيد.</a:t>
            </a:r>
            <a:endParaRPr lang="en-US" sz="32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102933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lvl="0" algn="r" rtl="1"/>
            <a:r>
              <a:rPr lang="fa-IR" sz="3600" dirty="0">
                <a:solidFill>
                  <a:srgbClr val="C00000"/>
                </a:solidFill>
                <a:cs typeface="B Zar" panose="00000400000000000000" pitchFamily="2" charset="-78"/>
              </a:rPr>
              <a:t>در صورت پاشيدن خون يا مايعات بدن به دهان: </a:t>
            </a:r>
            <a:endParaRPr lang="en-US" sz="3600" dirty="0">
              <a:solidFill>
                <a:srgbClr val="C00000"/>
              </a:solidFill>
              <a:cs typeface="B Zar" panose="00000400000000000000" pitchFamily="2" charset="-78"/>
            </a:endParaRPr>
          </a:p>
          <a:p>
            <a:pPr lvl="2" algn="r" rtl="1"/>
            <a:r>
              <a:rPr lang="fa-IR" sz="3400" dirty="0">
                <a:cs typeface="B Zar" panose="00000400000000000000" pitchFamily="2" charset="-78"/>
              </a:rPr>
              <a:t>فوراً خون يا مايع را به بيرون بريزيد</a:t>
            </a:r>
            <a:endParaRPr lang="en-US" sz="3400" dirty="0">
              <a:cs typeface="B Zar" panose="00000400000000000000" pitchFamily="2" charset="-78"/>
            </a:endParaRPr>
          </a:p>
          <a:p>
            <a:pPr lvl="2" algn="r" rtl="1"/>
            <a:r>
              <a:rPr lang="fa-IR" sz="3400" dirty="0">
                <a:cs typeface="B Zar" panose="00000400000000000000" pitchFamily="2" charset="-78"/>
              </a:rPr>
              <a:t>با آب يا سرم نمكي دهان را كامل بشوييد و بيرون بريزيد. و چندين بار تكرار كنيد در دهان صابون يا مواد ضد عفوني كننده بكار نبريد.</a:t>
            </a:r>
            <a:endParaRPr lang="en-US" sz="34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318622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C00000"/>
                </a:solidFill>
                <a:cs typeface="B Zar" panose="00000400000000000000" pitchFamily="2" charset="-78"/>
              </a:rPr>
              <a:t>مرحله دوم </a:t>
            </a:r>
            <a:r>
              <a:rPr lang="en-US" b="1" dirty="0">
                <a:solidFill>
                  <a:srgbClr val="C00000"/>
                </a:solidFill>
                <a:cs typeface="B Zar" panose="00000400000000000000" pitchFamily="2" charset="-78"/>
              </a:rPr>
              <a:t>PEP</a:t>
            </a:r>
            <a:r>
              <a:rPr lang="ar-SA" b="1" dirty="0">
                <a:solidFill>
                  <a:srgbClr val="C00000"/>
                </a:solidFill>
                <a:cs typeface="B Zar" panose="00000400000000000000" pitchFamily="2" charset="-78"/>
              </a:rPr>
              <a:t> : ثبت وگزارش دهي</a:t>
            </a:r>
            <a:endParaRPr lang="en-US"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lstStyle/>
          <a:p>
            <a:pPr algn="r" rtl="1"/>
            <a:endParaRPr lang="fa-IR" dirty="0" smtClean="0"/>
          </a:p>
          <a:p>
            <a:pPr algn="r" rtl="1"/>
            <a:endParaRPr lang="fa-IR" dirty="0"/>
          </a:p>
          <a:p>
            <a:pPr algn="r" rtl="1"/>
            <a:r>
              <a:rPr lang="fa-IR" sz="3200" dirty="0" smtClean="0">
                <a:cs typeface="B Zar" panose="00000400000000000000" pitchFamily="2" charset="-78"/>
              </a:rPr>
              <a:t>در شیفت صبح اداری موارد </a:t>
            </a:r>
            <a:r>
              <a:rPr lang="fa-IR" sz="3200" dirty="0">
                <a:cs typeface="B Zar" panose="00000400000000000000" pitchFamily="2" charset="-78"/>
              </a:rPr>
              <a:t>مواجهه شغلي را به </a:t>
            </a:r>
            <a:r>
              <a:rPr lang="fa-IR" sz="3200" dirty="0" smtClean="0">
                <a:cs typeface="B Zar" panose="00000400000000000000" pitchFamily="2" charset="-78"/>
              </a:rPr>
              <a:t>سوپروایزر </a:t>
            </a:r>
            <a:r>
              <a:rPr lang="fa-IR" sz="3200" dirty="0">
                <a:cs typeface="B Zar" panose="00000400000000000000" pitchFamily="2" charset="-78"/>
              </a:rPr>
              <a:t>کنترل عفونت هاي </a:t>
            </a:r>
            <a:r>
              <a:rPr lang="fa-IR" sz="3200" dirty="0" smtClean="0">
                <a:cs typeface="B Zar" panose="00000400000000000000" pitchFamily="2" charset="-78"/>
              </a:rPr>
              <a:t>بيمارستاني و در شیفت عصر و شب و تعطیلات به سوپروایزر بالین وقت </a:t>
            </a:r>
            <a:r>
              <a:rPr lang="fa-IR" sz="3200" dirty="0">
                <a:cs typeface="B Zar" panose="00000400000000000000" pitchFamily="2" charset="-78"/>
              </a:rPr>
              <a:t>گزارش </a:t>
            </a:r>
            <a:r>
              <a:rPr lang="fa-IR" sz="3200" dirty="0" smtClean="0">
                <a:cs typeface="B Zar" panose="00000400000000000000" pitchFamily="2" charset="-78"/>
              </a:rPr>
              <a:t>دهيد و دو عدد فرم مواجهه شغلی را از ایشان تحویل گرفته و بعد از تکمیل فرم و امضا یک فرم را تحویل دفتر پرستاری و فرم دیگر را در صورت ارسال آزمایش برای بیمار تحویل آزمایشگاه دهید. </a:t>
            </a:r>
            <a:r>
              <a:rPr lang="fa-IR" sz="3200" dirty="0">
                <a:cs typeface="B Zar" panose="00000400000000000000" pitchFamily="2" charset="-78"/>
              </a:rPr>
              <a:t>چگونگي مديريت مواجهه و پروفيلاکسي بعد از مواجهه </a:t>
            </a:r>
            <a:r>
              <a:rPr lang="en-US" sz="3200" dirty="0">
                <a:cs typeface="B Zar" panose="00000400000000000000" pitchFamily="2" charset="-78"/>
              </a:rPr>
              <a:t>(PEP)</a:t>
            </a:r>
            <a:r>
              <a:rPr lang="fa-IR" sz="3200" dirty="0">
                <a:cs typeface="B Zar" panose="00000400000000000000" pitchFamily="2" charset="-78"/>
              </a:rPr>
              <a:t> بايد در پرونده پزشکي کارکنان مواجهه يافته ثبت شود. </a:t>
            </a:r>
            <a:endParaRPr lang="en-US" sz="3200" dirty="0">
              <a:cs typeface="B Zar" panose="00000400000000000000" pitchFamily="2" charset="-78"/>
            </a:endParaRPr>
          </a:p>
        </p:txBody>
      </p:sp>
    </p:spTree>
    <p:extLst>
      <p:ext uri="{BB962C8B-B14F-4D97-AF65-F5344CB8AC3E}">
        <p14:creationId xmlns:p14="http://schemas.microsoft.com/office/powerpoint/2010/main" val="361269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smtClean="0">
                <a:solidFill>
                  <a:srgbClr val="C00000"/>
                </a:solidFill>
                <a:cs typeface="B Zar" panose="00000400000000000000" pitchFamily="2" charset="-78"/>
              </a:rPr>
              <a:t>ثبت در </a:t>
            </a:r>
            <a:r>
              <a:rPr lang="fa-IR" sz="4000" b="1" dirty="0">
                <a:solidFill>
                  <a:srgbClr val="C00000"/>
                </a:solidFill>
                <a:cs typeface="B Zar" panose="00000400000000000000" pitchFamily="2" charset="-78"/>
              </a:rPr>
              <a:t>پرونده </a:t>
            </a:r>
            <a:r>
              <a:rPr lang="fa-IR" sz="4000" b="1" dirty="0" smtClean="0">
                <a:solidFill>
                  <a:srgbClr val="C00000"/>
                </a:solidFill>
                <a:cs typeface="B Zar" panose="00000400000000000000" pitchFamily="2" charset="-78"/>
              </a:rPr>
              <a:t>بيمار</a:t>
            </a:r>
            <a:endParaRPr lang="en-US" sz="40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lstStyle/>
          <a:p>
            <a:pPr lvl="0" algn="r" rtl="1"/>
            <a:endParaRPr lang="fa-IR" dirty="0" smtClean="0"/>
          </a:p>
          <a:p>
            <a:pPr lvl="0" algn="r" rtl="1"/>
            <a:endParaRPr lang="fa-IR" sz="3200" dirty="0">
              <a:cs typeface="B Zar" panose="00000400000000000000" pitchFamily="2" charset="-78"/>
            </a:endParaRPr>
          </a:p>
          <a:p>
            <a:pPr lvl="0" algn="r" rtl="1"/>
            <a:r>
              <a:rPr lang="fa-IR" sz="3200" dirty="0" smtClean="0">
                <a:cs typeface="B Zar" panose="00000400000000000000" pitchFamily="2" charset="-78"/>
              </a:rPr>
              <a:t>تاريخ </a:t>
            </a:r>
            <a:r>
              <a:rPr lang="fa-IR" sz="3200" dirty="0">
                <a:cs typeface="B Zar" panose="00000400000000000000" pitchFamily="2" charset="-78"/>
              </a:rPr>
              <a:t>و زمان مواجهه</a:t>
            </a:r>
            <a:endParaRPr lang="en-US" sz="3200" dirty="0">
              <a:cs typeface="B Zar" panose="00000400000000000000" pitchFamily="2" charset="-78"/>
            </a:endParaRPr>
          </a:p>
          <a:p>
            <a:pPr lvl="0" algn="r" rtl="1"/>
            <a:endParaRPr lang="fa-IR" sz="3200" dirty="0" smtClean="0">
              <a:cs typeface="B Zar" panose="00000400000000000000" pitchFamily="2" charset="-78"/>
            </a:endParaRPr>
          </a:p>
          <a:p>
            <a:pPr lvl="0" algn="r" rtl="1"/>
            <a:r>
              <a:rPr lang="fa-IR" sz="3200" dirty="0" smtClean="0">
                <a:cs typeface="B Zar" panose="00000400000000000000" pitchFamily="2" charset="-78"/>
              </a:rPr>
              <a:t>جزئيات </a:t>
            </a:r>
            <a:r>
              <a:rPr lang="fa-IR" sz="3200" dirty="0">
                <a:cs typeface="B Zar" panose="00000400000000000000" pitchFamily="2" charset="-78"/>
              </a:rPr>
              <a:t>مواجهه ( چگونگي مواجهه،  محل وقوع حادثه، منطقه مواجهه يافته روي بدن، نوع ترشحات، حجم ترشحات، در صورت تماس با ابزار تيز عمق تماس و ..)</a:t>
            </a:r>
            <a:endParaRPr lang="en-US" sz="32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257453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lvl="0" algn="r" rtl="1"/>
            <a:r>
              <a:rPr lang="fa-IR" sz="2800" dirty="0">
                <a:cs typeface="B Zar" panose="00000400000000000000" pitchFamily="2" charset="-78"/>
              </a:rPr>
              <a:t>سوابق </a:t>
            </a:r>
            <a:r>
              <a:rPr lang="en-US" sz="2800" dirty="0">
                <a:cs typeface="B Zar" panose="00000400000000000000" pitchFamily="2" charset="-78"/>
              </a:rPr>
              <a:t>HCP</a:t>
            </a:r>
            <a:r>
              <a:rPr lang="fa-IR" sz="2800" dirty="0">
                <a:cs typeface="B Zar" panose="00000400000000000000" pitchFamily="2" charset="-78"/>
              </a:rPr>
              <a:t> مواجهه يافته؛</a:t>
            </a:r>
            <a:endParaRPr lang="en-US" sz="2800" dirty="0">
              <a:cs typeface="B Zar" panose="00000400000000000000" pitchFamily="2" charset="-78"/>
            </a:endParaRPr>
          </a:p>
          <a:p>
            <a:pPr lvl="1" algn="r" rtl="1"/>
            <a:r>
              <a:rPr lang="fa-IR" sz="2800" dirty="0">
                <a:cs typeface="B Zar" panose="00000400000000000000" pitchFamily="2" charset="-78"/>
              </a:rPr>
              <a:t>وضعيت واکسيناسيون هپاتيت </a:t>
            </a:r>
            <a:r>
              <a:rPr lang="en-US" sz="2800" dirty="0">
                <a:cs typeface="B Zar" panose="00000400000000000000" pitchFamily="2" charset="-78"/>
              </a:rPr>
              <a:t>B</a:t>
            </a:r>
            <a:r>
              <a:rPr lang="fa-IR" sz="2800" dirty="0">
                <a:cs typeface="B Zar" panose="00000400000000000000" pitchFamily="2" charset="-78"/>
              </a:rPr>
              <a:t> و پاسخ به واکسن؛</a:t>
            </a:r>
            <a:endParaRPr lang="en-US" sz="2800" dirty="0">
              <a:cs typeface="B Zar" panose="00000400000000000000" pitchFamily="2" charset="-78"/>
            </a:endParaRPr>
          </a:p>
          <a:p>
            <a:pPr lvl="1" algn="r" rtl="1"/>
            <a:r>
              <a:rPr lang="fa-IR" sz="2800" dirty="0">
                <a:cs typeface="B Zar" panose="00000400000000000000" pitchFamily="2" charset="-78"/>
              </a:rPr>
              <a:t>سابقه قبلي عفونت </a:t>
            </a:r>
            <a:r>
              <a:rPr lang="en-US" sz="2800" dirty="0">
                <a:cs typeface="B Zar" panose="00000400000000000000" pitchFamily="2" charset="-78"/>
              </a:rPr>
              <a:t>HIV</a:t>
            </a:r>
            <a:r>
              <a:rPr lang="fa-IR" sz="2800" dirty="0">
                <a:cs typeface="B Zar" panose="00000400000000000000" pitchFamily="2" charset="-78"/>
              </a:rPr>
              <a:t> ،</a:t>
            </a:r>
            <a:r>
              <a:rPr lang="en-US" sz="2800" dirty="0">
                <a:cs typeface="B Zar" panose="00000400000000000000" pitchFamily="2" charset="-78"/>
              </a:rPr>
              <a:t> HBV</a:t>
            </a:r>
            <a:r>
              <a:rPr lang="fa-IR" sz="2800" dirty="0">
                <a:cs typeface="B Zar" panose="00000400000000000000" pitchFamily="2" charset="-78"/>
              </a:rPr>
              <a:t> يا</a:t>
            </a:r>
            <a:r>
              <a:rPr lang="en-US" sz="2800" dirty="0">
                <a:cs typeface="B Zar" panose="00000400000000000000" pitchFamily="2" charset="-78"/>
              </a:rPr>
              <a:t>HCV</a:t>
            </a:r>
            <a:r>
              <a:rPr lang="fa-IR" sz="2800" dirty="0">
                <a:cs typeface="B Zar" panose="00000400000000000000" pitchFamily="2" charset="-78"/>
              </a:rPr>
              <a:t> و ساير بيماريها؛ </a:t>
            </a:r>
            <a:endParaRPr lang="en-US" sz="2800" dirty="0">
              <a:cs typeface="B Zar" panose="00000400000000000000" pitchFamily="2" charset="-78"/>
            </a:endParaRPr>
          </a:p>
          <a:p>
            <a:pPr lvl="1" algn="r" rtl="1"/>
            <a:r>
              <a:rPr lang="fa-IR" sz="2800" dirty="0">
                <a:cs typeface="B Zar" panose="00000400000000000000" pitchFamily="2" charset="-78"/>
              </a:rPr>
              <a:t>در صورتيکه وضعيت فرد از نظر </a:t>
            </a:r>
            <a:r>
              <a:rPr lang="en-US" sz="2800" dirty="0">
                <a:cs typeface="B Zar" panose="00000400000000000000" pitchFamily="2" charset="-78"/>
              </a:rPr>
              <a:t>HCV, HBV, HIV</a:t>
            </a:r>
            <a:r>
              <a:rPr lang="fa-IR" sz="2800" dirty="0">
                <a:cs typeface="B Zar" panose="00000400000000000000" pitchFamily="2" charset="-78"/>
              </a:rPr>
              <a:t> مشخص نيست درخواست آزمايش </a:t>
            </a:r>
            <a:r>
              <a:rPr lang="fa-IR" sz="2800" dirty="0" smtClean="0">
                <a:cs typeface="B Zar" panose="00000400000000000000" pitchFamily="2" charset="-78"/>
              </a:rPr>
              <a:t>در اسرع وقت انجام </a:t>
            </a:r>
            <a:r>
              <a:rPr lang="fa-IR" sz="2800" dirty="0">
                <a:cs typeface="B Zar" panose="00000400000000000000" pitchFamily="2" charset="-78"/>
              </a:rPr>
              <a:t>شود و نتيجه ثبت شود.   </a:t>
            </a:r>
            <a:endParaRPr lang="en-US" sz="2800" dirty="0">
              <a:cs typeface="B Zar" panose="00000400000000000000" pitchFamily="2" charset="-78"/>
            </a:endParaRPr>
          </a:p>
          <a:p>
            <a:pPr lvl="1" algn="r" rtl="1"/>
            <a:r>
              <a:rPr lang="fa-IR" sz="2800" dirty="0">
                <a:cs typeface="B Zar" panose="00000400000000000000" pitchFamily="2" charset="-78"/>
              </a:rPr>
              <a:t>بارداري يا شيردهي؛ </a:t>
            </a:r>
            <a:endParaRPr lang="en-US" sz="2800" dirty="0">
              <a:cs typeface="B Zar" panose="00000400000000000000" pitchFamily="2" charset="-78"/>
            </a:endParaRPr>
          </a:p>
          <a:p>
            <a:pPr algn="r" rtl="1"/>
            <a:r>
              <a:rPr lang="fa-IR" sz="2800" dirty="0">
                <a:cs typeface="B Zar" panose="00000400000000000000" pitchFamily="2" charset="-78"/>
              </a:rPr>
              <a:t> ثبت اقدامات انجام گرفته براي فرد مواجهه يافته</a:t>
            </a:r>
            <a:endParaRPr lang="en-US" sz="2800" dirty="0">
              <a:cs typeface="B Zar" panose="00000400000000000000" pitchFamily="2" charset="-78"/>
            </a:endParaRPr>
          </a:p>
        </p:txBody>
      </p:sp>
    </p:spTree>
    <p:extLst>
      <p:ext uri="{BB962C8B-B14F-4D97-AF65-F5344CB8AC3E}">
        <p14:creationId xmlns:p14="http://schemas.microsoft.com/office/powerpoint/2010/main" val="1509460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C00000"/>
                </a:solidFill>
                <a:cs typeface="B Zar" panose="00000400000000000000" pitchFamily="2" charset="-78"/>
              </a:rPr>
              <a:t>مرحله سوم </a:t>
            </a:r>
            <a:r>
              <a:rPr lang="en-US" sz="4000" b="1" dirty="0">
                <a:solidFill>
                  <a:srgbClr val="C00000"/>
                </a:solidFill>
                <a:cs typeface="B Zar" panose="00000400000000000000" pitchFamily="2" charset="-78"/>
              </a:rPr>
              <a:t>PEP</a:t>
            </a:r>
            <a:r>
              <a:rPr lang="ar-SA" sz="4000" b="1" dirty="0">
                <a:solidFill>
                  <a:srgbClr val="C00000"/>
                </a:solidFill>
                <a:cs typeface="B Zar" panose="00000400000000000000" pitchFamily="2" charset="-78"/>
              </a:rPr>
              <a:t>: ارزيابي مواجهه</a:t>
            </a:r>
            <a:endParaRPr lang="en-US" sz="40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normAutofit/>
          </a:bodyPr>
          <a:lstStyle/>
          <a:p>
            <a:pPr algn="r" rtl="1"/>
            <a:r>
              <a:rPr lang="fa-IR" sz="2800" b="1" dirty="0">
                <a:cs typeface="B Nazanin" panose="00000400000000000000" pitchFamily="2" charset="-78"/>
              </a:rPr>
              <a:t>عواملي که بايد در ارزيابي، مد نظر باشند عبارتند از</a:t>
            </a:r>
            <a:r>
              <a:rPr lang="fa-IR" sz="2800" b="1" dirty="0" smtClean="0">
                <a:cs typeface="B Nazanin" panose="00000400000000000000" pitchFamily="2" charset="-78"/>
              </a:rPr>
              <a:t>:</a:t>
            </a:r>
          </a:p>
          <a:p>
            <a:pPr algn="r" rtl="1"/>
            <a:r>
              <a:rPr lang="fa-IR" sz="2800" dirty="0">
                <a:solidFill>
                  <a:srgbClr val="C00000"/>
                </a:solidFill>
                <a:cs typeface="B Nazanin" panose="00000400000000000000" pitchFamily="2" charset="-78"/>
              </a:rPr>
              <a:t>1. </a:t>
            </a:r>
            <a:r>
              <a:rPr lang="fa-IR" sz="2800" b="1" dirty="0">
                <a:solidFill>
                  <a:srgbClr val="C00000"/>
                </a:solidFill>
                <a:cs typeface="B Nazanin" panose="00000400000000000000" pitchFamily="2" charset="-78"/>
              </a:rPr>
              <a:t>نوع مواجهه</a:t>
            </a:r>
            <a:endParaRPr lang="en-US" sz="2800" dirty="0">
              <a:solidFill>
                <a:srgbClr val="C00000"/>
              </a:solidFill>
              <a:cs typeface="B Nazanin" panose="00000400000000000000" pitchFamily="2" charset="-78"/>
            </a:endParaRPr>
          </a:p>
          <a:p>
            <a:pPr lvl="1" algn="r" rtl="1"/>
            <a:r>
              <a:rPr lang="fa-IR" sz="2800" dirty="0" smtClean="0">
                <a:cs typeface="B Nazanin" panose="00000400000000000000" pitchFamily="2" charset="-78"/>
              </a:rPr>
              <a:t>تماس هايي </a:t>
            </a:r>
            <a:r>
              <a:rPr lang="fa-IR" sz="2800" dirty="0">
                <a:cs typeface="B Nazanin" panose="00000400000000000000" pitchFamily="2" charset="-78"/>
              </a:rPr>
              <a:t>که نياز به مداخله و پيگيري دارند شامل موارد زير هستند:</a:t>
            </a:r>
            <a:endParaRPr lang="en-US" sz="2800" dirty="0">
              <a:cs typeface="B Nazanin" panose="00000400000000000000" pitchFamily="2" charset="-78"/>
            </a:endParaRPr>
          </a:p>
          <a:p>
            <a:pPr lvl="1" algn="r" rtl="1"/>
            <a:r>
              <a:rPr lang="fa-IR" sz="2800" dirty="0">
                <a:cs typeface="B Nazanin" panose="00000400000000000000" pitchFamily="2" charset="-78"/>
              </a:rPr>
              <a:t>آسيب پوستي</a:t>
            </a:r>
            <a:endParaRPr lang="en-US" sz="2800" dirty="0">
              <a:cs typeface="B Nazanin" panose="00000400000000000000" pitchFamily="2" charset="-78"/>
            </a:endParaRPr>
          </a:p>
          <a:p>
            <a:pPr lvl="1" algn="r" rtl="1"/>
            <a:r>
              <a:rPr lang="fa-IR" sz="2800" dirty="0">
                <a:cs typeface="B Nazanin" panose="00000400000000000000" pitchFamily="2" charset="-78"/>
              </a:rPr>
              <a:t>مواجهه غشاي مخاطي</a:t>
            </a:r>
            <a:endParaRPr lang="en-US" sz="2800" dirty="0">
              <a:cs typeface="B Nazanin" panose="00000400000000000000" pitchFamily="2" charset="-78"/>
            </a:endParaRPr>
          </a:p>
          <a:p>
            <a:pPr lvl="1" algn="r" rtl="1"/>
            <a:r>
              <a:rPr lang="fa-IR" sz="2800" dirty="0">
                <a:cs typeface="B Nazanin" panose="00000400000000000000" pitchFamily="2" charset="-78"/>
              </a:rPr>
              <a:t>مواجهه پوست ناسالم</a:t>
            </a:r>
            <a:endParaRPr lang="en-US" sz="2800" dirty="0">
              <a:cs typeface="B Nazanin" panose="00000400000000000000" pitchFamily="2" charset="-78"/>
            </a:endParaRPr>
          </a:p>
          <a:p>
            <a:pPr lvl="1" algn="r" rtl="1"/>
            <a:r>
              <a:rPr lang="fa-IR" sz="2800" dirty="0">
                <a:cs typeface="B Nazanin" panose="00000400000000000000" pitchFamily="2" charset="-78"/>
              </a:rPr>
              <a:t>گاز گرفتگي توسط بيمار </a:t>
            </a:r>
            <a:r>
              <a:rPr lang="fa-IR" sz="2800" dirty="0" smtClean="0">
                <a:cs typeface="B Nazanin" panose="00000400000000000000" pitchFamily="2" charset="-78"/>
              </a:rPr>
              <a:t>که خونريزي </a:t>
            </a:r>
            <a:r>
              <a:rPr lang="fa-IR" sz="2800" dirty="0">
                <a:cs typeface="B Nazanin" panose="00000400000000000000" pitchFamily="2" charset="-78"/>
              </a:rPr>
              <a:t>قابل رويت در دهان دارد و منجر به خونريزي در فرد مواجهه يافته مي شود .</a:t>
            </a:r>
            <a:endParaRPr lang="en-US" sz="28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3401253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3200" b="1" dirty="0">
                <a:solidFill>
                  <a:srgbClr val="C00000"/>
                </a:solidFill>
                <a:cs typeface="B Nazanin" panose="00000400000000000000" pitchFamily="2" charset="-78"/>
              </a:rPr>
              <a:t>2. نوع مايع /بافت</a:t>
            </a:r>
            <a:endParaRPr lang="en-US" sz="3200" dirty="0">
              <a:solidFill>
                <a:srgbClr val="C00000"/>
              </a:solidFill>
              <a:cs typeface="B Nazanin" panose="00000400000000000000" pitchFamily="2" charset="-78"/>
            </a:endParaRPr>
          </a:p>
          <a:p>
            <a:pPr lvl="1" algn="r" rtl="1"/>
            <a:r>
              <a:rPr lang="fa-IR" sz="3200" dirty="0">
                <a:cs typeface="B Nazanin" panose="00000400000000000000" pitchFamily="2" charset="-78"/>
              </a:rPr>
              <a:t>تماس با مايعات و موارد زير نياز به مداخله و پيگيري دارند :</a:t>
            </a:r>
            <a:endParaRPr lang="en-US" sz="3200" dirty="0">
              <a:cs typeface="B Nazanin" panose="00000400000000000000" pitchFamily="2" charset="-78"/>
            </a:endParaRPr>
          </a:p>
          <a:p>
            <a:pPr lvl="1" algn="r" rtl="1"/>
            <a:r>
              <a:rPr lang="fa-IR" sz="3200" dirty="0">
                <a:cs typeface="B Nazanin" panose="00000400000000000000" pitchFamily="2" charset="-78"/>
              </a:rPr>
              <a:t>خون</a:t>
            </a:r>
            <a:endParaRPr lang="en-US" sz="3200" dirty="0">
              <a:cs typeface="B Nazanin" panose="00000400000000000000" pitchFamily="2" charset="-78"/>
            </a:endParaRPr>
          </a:p>
          <a:p>
            <a:pPr lvl="1" algn="r" rtl="1"/>
            <a:r>
              <a:rPr lang="fa-IR" sz="3200" dirty="0">
                <a:cs typeface="B Nazanin" panose="00000400000000000000" pitchFamily="2" charset="-78"/>
              </a:rPr>
              <a:t>مايعات حاوي خون قابل رويت</a:t>
            </a:r>
            <a:endParaRPr lang="en-US" sz="3200" dirty="0">
              <a:cs typeface="B Nazanin" panose="00000400000000000000" pitchFamily="2" charset="-78"/>
            </a:endParaRPr>
          </a:p>
          <a:p>
            <a:pPr lvl="1" algn="r" rtl="1"/>
            <a:r>
              <a:rPr lang="fa-IR" sz="3200" dirty="0">
                <a:cs typeface="B Nazanin" panose="00000400000000000000" pitchFamily="2" charset="-78"/>
              </a:rPr>
              <a:t>مايع يا بافت بالقوه عفوني (مني، ترشحات واژينال، مايع مغزي نخاعي ، مايع سينوويال ، مايع پلور، مايع صفاقي ، مايع پريکارد و مايع آمينوتيک)</a:t>
            </a:r>
            <a:endParaRPr lang="en-US" sz="3200" dirty="0">
              <a:cs typeface="B Nazanin" panose="00000400000000000000" pitchFamily="2" charset="-78"/>
            </a:endParaRPr>
          </a:p>
          <a:p>
            <a:pPr lvl="1" algn="r" rtl="1"/>
            <a:r>
              <a:rPr lang="fa-IR" sz="3200" dirty="0">
                <a:cs typeface="B Nazanin" panose="00000400000000000000" pitchFamily="2" charset="-78"/>
              </a:rPr>
              <a:t>تماس مستقيم با ويروس در آزمايشگاه</a:t>
            </a:r>
            <a:endParaRPr lang="en-US" sz="32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467960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r" rtl="1"/>
            <a:r>
              <a:rPr lang="fa-IR" sz="3600" b="1" dirty="0">
                <a:solidFill>
                  <a:srgbClr val="C00000"/>
                </a:solidFill>
                <a:cs typeface="B Nazanin" panose="00000400000000000000" pitchFamily="2" charset="-78"/>
              </a:rPr>
              <a:t>3. شدت مواجهه</a:t>
            </a:r>
            <a:endParaRPr lang="en-US" sz="3600" dirty="0">
              <a:solidFill>
                <a:srgbClr val="C00000"/>
              </a:solidFill>
              <a:cs typeface="B Nazanin" panose="00000400000000000000" pitchFamily="2" charset="-78"/>
            </a:endParaRPr>
          </a:p>
          <a:p>
            <a:pPr lvl="1" algn="r" rtl="1"/>
            <a:r>
              <a:rPr lang="fa-IR" sz="3600" dirty="0">
                <a:cs typeface="B Nazanin" panose="00000400000000000000" pitchFamily="2" charset="-78"/>
              </a:rPr>
              <a:t>شامل مقدار خون يا ترشحات</a:t>
            </a:r>
            <a:endParaRPr lang="en-US" sz="3600" dirty="0">
              <a:cs typeface="B Nazanin" panose="00000400000000000000" pitchFamily="2" charset="-78"/>
            </a:endParaRPr>
          </a:p>
          <a:p>
            <a:pPr lvl="1" algn="r" rtl="1"/>
            <a:r>
              <a:rPr lang="fa-IR" sz="3600" dirty="0">
                <a:cs typeface="B Nazanin" panose="00000400000000000000" pitchFamily="2" charset="-78"/>
              </a:rPr>
              <a:t>عمق مواجهه در تماس هاس پوستي</a:t>
            </a:r>
            <a:endParaRPr lang="en-US" sz="3600" dirty="0">
              <a:cs typeface="B Nazanin" panose="00000400000000000000" pitchFamily="2" charset="-78"/>
            </a:endParaRPr>
          </a:p>
          <a:p>
            <a:pPr lvl="1" algn="r" rtl="1"/>
            <a:r>
              <a:rPr lang="fa-IR" sz="3600" dirty="0">
                <a:cs typeface="B Nazanin" panose="00000400000000000000" pitchFamily="2" charset="-78"/>
              </a:rPr>
              <a:t>حجم ترشحات در تماسهاي مخاطي</a:t>
            </a:r>
            <a:endParaRPr lang="en-US" sz="36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144283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C00000"/>
                </a:solidFill>
                <a:cs typeface="B Nazanin" panose="00000400000000000000" pitchFamily="2" charset="-78"/>
              </a:rPr>
              <a:t>مرحله چهارم </a:t>
            </a:r>
            <a:r>
              <a:rPr lang="en-US" sz="4000" b="1" dirty="0">
                <a:solidFill>
                  <a:srgbClr val="C00000"/>
                </a:solidFill>
                <a:cs typeface="B Nazanin" panose="00000400000000000000" pitchFamily="2" charset="-78"/>
              </a:rPr>
              <a:t>PEP</a:t>
            </a:r>
            <a:r>
              <a:rPr lang="ar-SA" sz="4000" b="1" dirty="0">
                <a:solidFill>
                  <a:srgbClr val="C00000"/>
                </a:solidFill>
                <a:cs typeface="B Nazanin" panose="00000400000000000000" pitchFamily="2" charset="-78"/>
              </a:rPr>
              <a:t> : ارزيابي منبع مواجهه</a:t>
            </a:r>
            <a:endParaRPr lang="en-US" sz="4000" b="1" dirty="0">
              <a:solidFill>
                <a:srgbClr val="C00000"/>
              </a:solidFill>
              <a:cs typeface="B Nazanin" panose="00000400000000000000" pitchFamily="2" charset="-78"/>
            </a:endParaRPr>
          </a:p>
        </p:txBody>
      </p:sp>
      <p:sp>
        <p:nvSpPr>
          <p:cNvPr id="3" name="Content Placeholder 2"/>
          <p:cNvSpPr>
            <a:spLocks noGrp="1"/>
          </p:cNvSpPr>
          <p:nvPr>
            <p:ph sz="quarter" idx="13"/>
          </p:nvPr>
        </p:nvSpPr>
        <p:spPr/>
        <p:txBody>
          <a:bodyPr>
            <a:normAutofit/>
          </a:bodyPr>
          <a:lstStyle/>
          <a:p>
            <a:pPr lvl="0" algn="r" rtl="1"/>
            <a:r>
              <a:rPr lang="fa-IR" sz="3200" b="1" dirty="0">
                <a:cs typeface="B Nazanin" panose="00000400000000000000" pitchFamily="2" charset="-78"/>
              </a:rPr>
              <a:t>در صورت مشخص بودن منبع مواجهه:</a:t>
            </a:r>
            <a:endParaRPr lang="en-US" sz="3200" dirty="0">
              <a:cs typeface="B Nazanin" panose="00000400000000000000" pitchFamily="2" charset="-78"/>
            </a:endParaRPr>
          </a:p>
          <a:p>
            <a:pPr lvl="1" algn="r" rtl="1"/>
            <a:r>
              <a:rPr lang="fa-IR" sz="3200" dirty="0">
                <a:cs typeface="B Nazanin" panose="00000400000000000000" pitchFamily="2" charset="-78"/>
              </a:rPr>
              <a:t>بيمار از نظر </a:t>
            </a:r>
            <a:r>
              <a:rPr lang="en-US" sz="3200" dirty="0">
                <a:cs typeface="B Nazanin" panose="00000400000000000000" pitchFamily="2" charset="-78"/>
              </a:rPr>
              <a:t>HBS Ag</a:t>
            </a:r>
            <a:r>
              <a:rPr lang="fa-IR" sz="3200" dirty="0">
                <a:cs typeface="B Nazanin" panose="00000400000000000000" pitchFamily="2" charset="-78"/>
              </a:rPr>
              <a:t>  ، </a:t>
            </a:r>
            <a:r>
              <a:rPr lang="en-US" sz="3200" dirty="0">
                <a:cs typeface="B Nazanin" panose="00000400000000000000" pitchFamily="2" charset="-78"/>
              </a:rPr>
              <a:t>HCV Ab</a:t>
            </a:r>
            <a:r>
              <a:rPr lang="fa-IR" sz="3200" dirty="0">
                <a:cs typeface="B Nazanin" panose="00000400000000000000" pitchFamily="2" charset="-78"/>
              </a:rPr>
              <a:t> و </a:t>
            </a:r>
            <a:r>
              <a:rPr lang="en-US" sz="3200" dirty="0">
                <a:cs typeface="B Nazanin" panose="00000400000000000000" pitchFamily="2" charset="-78"/>
              </a:rPr>
              <a:t>HIV Ab</a:t>
            </a:r>
            <a:r>
              <a:rPr lang="fa-IR" sz="3200" dirty="0">
                <a:cs typeface="B Nazanin" panose="00000400000000000000" pitchFamily="2" charset="-78"/>
              </a:rPr>
              <a:t> بررسي شود . در صورتي که نتايج اين آزمايشات در سوابق بيمار موجود نيست براي اطلاع از وضعيت منبع هرچه سريعتر اقدام شود. در صورت امکان از تست هاي تشخيص سريع مورد تائيد وزارت بهداشت استفاده نمائيد. </a:t>
            </a:r>
            <a:endParaRPr lang="en-US" sz="3200" dirty="0">
              <a:cs typeface="B Nazanin" panose="00000400000000000000" pitchFamily="2" charset="-78"/>
            </a:endParaRPr>
          </a:p>
          <a:p>
            <a:pPr lvl="1" algn="r" rtl="1"/>
            <a:r>
              <a:rPr lang="fa-IR" sz="3200" dirty="0">
                <a:cs typeface="B Nazanin" panose="00000400000000000000" pitchFamily="2" charset="-78"/>
              </a:rPr>
              <a:t>استفاده از </a:t>
            </a:r>
            <a:r>
              <a:rPr lang="en-US" sz="3200" dirty="0">
                <a:cs typeface="B Nazanin" panose="00000400000000000000" pitchFamily="2" charset="-78"/>
              </a:rPr>
              <a:t>PCR HIV</a:t>
            </a:r>
            <a:r>
              <a:rPr lang="fa-IR" sz="3200" dirty="0">
                <a:cs typeface="B Nazanin" panose="00000400000000000000" pitchFamily="2" charset="-78"/>
              </a:rPr>
              <a:t> ، براي غربالگري روتين منبع مواجهه توصيه نمي شود .</a:t>
            </a:r>
            <a:endParaRPr lang="en-US" sz="3200" dirty="0">
              <a:cs typeface="B Nazanin" panose="00000400000000000000" pitchFamily="2" charset="-78"/>
            </a:endParaRPr>
          </a:p>
          <a:p>
            <a:pPr algn="r" rtl="1"/>
            <a:endParaRPr lang="en-US" sz="3200" dirty="0">
              <a:cs typeface="B Nazanin" panose="00000400000000000000" pitchFamily="2" charset="-78"/>
            </a:endParaRPr>
          </a:p>
        </p:txBody>
      </p:sp>
    </p:spTree>
    <p:extLst>
      <p:ext uri="{BB962C8B-B14F-4D97-AF65-F5344CB8AC3E}">
        <p14:creationId xmlns:p14="http://schemas.microsoft.com/office/powerpoint/2010/main" val="2937215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lvl="1" algn="r" rtl="1"/>
            <a:r>
              <a:rPr lang="fa-IR" sz="3200" dirty="0">
                <a:cs typeface="B Nazanin" panose="00000400000000000000" pitchFamily="2" charset="-78"/>
              </a:rPr>
              <a:t>در صورتي منفي بودن منبع مواجهه از نظر </a:t>
            </a:r>
            <a:r>
              <a:rPr lang="en-US" sz="3200" dirty="0">
                <a:cs typeface="B Nazanin" panose="00000400000000000000" pitchFamily="2" charset="-78"/>
              </a:rPr>
              <a:t>HIV</a:t>
            </a:r>
            <a:r>
              <a:rPr lang="fa-IR" sz="3200" dirty="0">
                <a:cs typeface="B Nazanin" panose="00000400000000000000" pitchFamily="2" charset="-78"/>
              </a:rPr>
              <a:t> ، </a:t>
            </a:r>
            <a:r>
              <a:rPr lang="en-US" sz="3200" dirty="0">
                <a:cs typeface="B Nazanin" panose="00000400000000000000" pitchFamily="2" charset="-78"/>
              </a:rPr>
              <a:t>HBV</a:t>
            </a:r>
            <a:r>
              <a:rPr lang="fa-IR" sz="3200" dirty="0">
                <a:cs typeface="B Nazanin" panose="00000400000000000000" pitchFamily="2" charset="-78"/>
              </a:rPr>
              <a:t> و </a:t>
            </a:r>
            <a:r>
              <a:rPr lang="en-US" sz="3200" dirty="0">
                <a:cs typeface="B Nazanin" panose="00000400000000000000" pitchFamily="2" charset="-78"/>
              </a:rPr>
              <a:t>HCV</a:t>
            </a:r>
            <a:r>
              <a:rPr lang="fa-IR" sz="3200" dirty="0">
                <a:cs typeface="B Nazanin" panose="00000400000000000000" pitchFamily="2" charset="-78"/>
              </a:rPr>
              <a:t> ، آزمايش پايه، تجويز رژيم پيشگيري و يا پيگيري بعدي </a:t>
            </a:r>
            <a:r>
              <a:rPr lang="en-US" sz="3200" dirty="0">
                <a:cs typeface="B Nazanin" panose="00000400000000000000" pitchFamily="2" charset="-78"/>
              </a:rPr>
              <a:t>HCP</a:t>
            </a:r>
            <a:r>
              <a:rPr lang="fa-IR" sz="3200" dirty="0">
                <a:cs typeface="B Nazanin" panose="00000400000000000000" pitchFamily="2" charset="-78"/>
              </a:rPr>
              <a:t>  ضرورت ندارد .           </a:t>
            </a:r>
            <a:endParaRPr lang="en-US" sz="3200" dirty="0">
              <a:cs typeface="B Nazanin" panose="00000400000000000000" pitchFamily="2" charset="-78"/>
            </a:endParaRPr>
          </a:p>
          <a:p>
            <a:pPr lvl="1" algn="r" rtl="1"/>
            <a:r>
              <a:rPr lang="fa-IR" sz="3200" dirty="0">
                <a:cs typeface="B Nazanin" panose="00000400000000000000" pitchFamily="2" charset="-78"/>
              </a:rPr>
              <a:t>به هنگام درخواست آزمايشات به راز داري در مورد نتايج آزمايشات توجه شود.</a:t>
            </a:r>
            <a:endParaRPr lang="en-US" sz="3200" dirty="0">
              <a:cs typeface="B Nazanin" panose="00000400000000000000" pitchFamily="2" charset="-78"/>
            </a:endParaRPr>
          </a:p>
          <a:p>
            <a:pPr lvl="1" algn="r" rtl="1"/>
            <a:r>
              <a:rPr lang="fa-IR" sz="3200" dirty="0">
                <a:cs typeface="B Nazanin" panose="00000400000000000000" pitchFamily="2" charset="-78"/>
              </a:rPr>
              <a:t>درصورتيکه به هر علتي نتوانيد آزمايشات مورد نياز را براي منبع مواجهه انجام دهيد، تشخيص طبي، علائم باليني و سابقه رفتارهاي پر خطر  را در نظر بگيريد</a:t>
            </a:r>
            <a:endParaRPr lang="en-US" sz="3200" dirty="0">
              <a:cs typeface="B Nazanin" panose="00000400000000000000" pitchFamily="2" charset="-78"/>
            </a:endParaRPr>
          </a:p>
        </p:txBody>
      </p:sp>
    </p:spTree>
    <p:extLst>
      <p:ext uri="{BB962C8B-B14F-4D97-AF65-F5344CB8AC3E}">
        <p14:creationId xmlns:p14="http://schemas.microsoft.com/office/powerpoint/2010/main" val="544589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endParaRPr lang="fa-IR" dirty="0" smtClean="0"/>
          </a:p>
          <a:p>
            <a:pPr algn="r" rtl="1"/>
            <a:endParaRPr lang="fa-IR" dirty="0"/>
          </a:p>
          <a:p>
            <a:pPr algn="r" rtl="1"/>
            <a:r>
              <a:rPr lang="en-US" sz="3200" dirty="0" smtClean="0">
                <a:cs typeface="B Zar" panose="00000400000000000000" pitchFamily="2" charset="-78"/>
              </a:rPr>
              <a:t>HCP</a:t>
            </a:r>
            <a:r>
              <a:rPr lang="fa-IR" sz="3200" dirty="0" smtClean="0">
                <a:cs typeface="B Zar" panose="00000400000000000000" pitchFamily="2" charset="-78"/>
              </a:rPr>
              <a:t> </a:t>
            </a:r>
            <a:r>
              <a:rPr lang="fa-IR" sz="3200" dirty="0">
                <a:cs typeface="B Zar" panose="00000400000000000000" pitchFamily="2" charset="-78"/>
              </a:rPr>
              <a:t>ممکن است شامل کارکنان خدمات، اورژانس پزشکي، کارکنان دندانپزشکي ، کارکنان آزمايشگاه، کارکنان اتوپسي ، پرستاران، بهياران، پزشکان ، تکنسين ها، درمانگر ها، داروسازان ، دانشجويان و کار آموزان و ارائه دهندگان خدمات مراقبتي در منزل، و افرادي که به طور مستقيم در مراقبت بيمار دخالت ندارند اما بصورت بالقوه در معرض آن هستند، باشد. </a:t>
            </a:r>
            <a:endParaRPr lang="en-US" sz="3200" dirty="0">
              <a:cs typeface="B Zar" panose="00000400000000000000" pitchFamily="2" charset="-78"/>
            </a:endParaRPr>
          </a:p>
        </p:txBody>
      </p:sp>
    </p:spTree>
    <p:extLst>
      <p:ext uri="{BB962C8B-B14F-4D97-AF65-F5344CB8AC3E}">
        <p14:creationId xmlns:p14="http://schemas.microsoft.com/office/powerpoint/2010/main" val="2809857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a:solidFill>
                  <a:srgbClr val="C00000"/>
                </a:solidFill>
                <a:cs typeface="B Nazanin" panose="00000400000000000000" pitchFamily="2" charset="-78"/>
              </a:rPr>
              <a:t>گروههاي پرخطر</a:t>
            </a:r>
            <a:endParaRPr lang="en-US" sz="4000" b="1" dirty="0">
              <a:solidFill>
                <a:srgbClr val="C00000"/>
              </a:solidFill>
              <a:cs typeface="B Nazanin" panose="00000400000000000000" pitchFamily="2" charset="-78"/>
            </a:endParaRPr>
          </a:p>
        </p:txBody>
      </p:sp>
      <p:sp>
        <p:nvSpPr>
          <p:cNvPr id="3" name="Content Placeholder 2"/>
          <p:cNvSpPr>
            <a:spLocks noGrp="1"/>
          </p:cNvSpPr>
          <p:nvPr>
            <p:ph sz="quarter" idx="13"/>
          </p:nvPr>
        </p:nvSpPr>
        <p:spPr/>
        <p:txBody>
          <a:bodyPr/>
          <a:lstStyle/>
          <a:p>
            <a:pPr algn="r" rtl="1"/>
            <a:r>
              <a:rPr lang="fa-IR" sz="3200" dirty="0">
                <a:cs typeface="B Nazanin" panose="00000400000000000000" pitchFamily="2" charset="-78"/>
              </a:rPr>
              <a:t>مصرف کنندگان مواد تزريقي</a:t>
            </a:r>
            <a:endParaRPr lang="en-US" sz="3200" dirty="0">
              <a:cs typeface="B Nazanin" panose="00000400000000000000" pitchFamily="2" charset="-78"/>
            </a:endParaRPr>
          </a:p>
          <a:p>
            <a:pPr algn="r" rtl="1"/>
            <a:r>
              <a:rPr lang="fa-IR" sz="3200" dirty="0">
                <a:cs typeface="B Nazanin" panose="00000400000000000000" pitchFamily="2" charset="-78"/>
              </a:rPr>
              <a:t>افراديکه سابقه زندان داشته اند</a:t>
            </a:r>
            <a:endParaRPr lang="en-US" sz="3200" dirty="0">
              <a:cs typeface="B Nazanin" panose="00000400000000000000" pitchFamily="2" charset="-78"/>
            </a:endParaRPr>
          </a:p>
          <a:p>
            <a:pPr algn="r" rtl="1"/>
            <a:r>
              <a:rPr lang="fa-IR" sz="3200" dirty="0">
                <a:cs typeface="B Nazanin" panose="00000400000000000000" pitchFamily="2" charset="-78"/>
              </a:rPr>
              <a:t>افراديکه سابقه رفتارهاي جنسي پرخطر دارند</a:t>
            </a:r>
            <a:endParaRPr lang="en-US" sz="3200" dirty="0">
              <a:cs typeface="B Nazanin" panose="00000400000000000000" pitchFamily="2" charset="-78"/>
            </a:endParaRPr>
          </a:p>
          <a:p>
            <a:pPr algn="r" rtl="1"/>
            <a:r>
              <a:rPr lang="fa-IR" sz="3200" dirty="0">
                <a:cs typeface="B Nazanin" panose="00000400000000000000" pitchFamily="2" charset="-78"/>
              </a:rPr>
              <a:t>همسر يا شريک جنسي هر يک از گروههاي فوق</a:t>
            </a:r>
            <a:endParaRPr lang="en-US" sz="3200" dirty="0">
              <a:cs typeface="B Nazanin" panose="00000400000000000000" pitchFamily="2" charset="-78"/>
            </a:endParaRPr>
          </a:p>
          <a:p>
            <a:pPr marL="0" indent="0" algn="r"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394984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a:solidFill>
                  <a:srgbClr val="C00000"/>
                </a:solidFill>
                <a:cs typeface="B Nazanin" panose="00000400000000000000" pitchFamily="2" charset="-78"/>
              </a:rPr>
              <a:t>زماني که منبع مشخص نيست</a:t>
            </a:r>
            <a:endParaRPr lang="en-US" sz="4000" dirty="0">
              <a:solidFill>
                <a:srgbClr val="C00000"/>
              </a:solidFill>
              <a:cs typeface="B Nazanin" panose="00000400000000000000" pitchFamily="2" charset="-78"/>
            </a:endParaRPr>
          </a:p>
        </p:txBody>
      </p:sp>
      <p:sp>
        <p:nvSpPr>
          <p:cNvPr id="3" name="Content Placeholder 2"/>
          <p:cNvSpPr>
            <a:spLocks noGrp="1"/>
          </p:cNvSpPr>
          <p:nvPr>
            <p:ph sz="quarter" idx="13"/>
          </p:nvPr>
        </p:nvSpPr>
        <p:spPr>
          <a:xfrm>
            <a:off x="274320" y="1295401"/>
            <a:ext cx="8869680" cy="4940807"/>
          </a:xfrm>
        </p:spPr>
        <p:txBody>
          <a:bodyPr/>
          <a:lstStyle/>
          <a:p>
            <a:pPr algn="r" rtl="1"/>
            <a:r>
              <a:rPr lang="fa-IR" sz="3200" dirty="0">
                <a:cs typeface="B Nazanin" panose="00000400000000000000" pitchFamily="2" charset="-78"/>
              </a:rPr>
              <a:t>با توجه به شيوع پاتوژن هاي منتقل شونده از راه خون در جمعيتي که فرد منبع از آن جمعيت بوده، خطر مواجهه با اين پاتوژن ها را ارزيابي کنيد. مثلا خطر انتقال </a:t>
            </a:r>
            <a:r>
              <a:rPr lang="en-US" sz="3200" dirty="0">
                <a:cs typeface="B Nazanin" panose="00000400000000000000" pitchFamily="2" charset="-78"/>
              </a:rPr>
              <a:t>HIV</a:t>
            </a:r>
            <a:r>
              <a:rPr lang="fa-IR" sz="3200" dirty="0">
                <a:cs typeface="B Nazanin" panose="00000400000000000000" pitchFamily="2" charset="-78"/>
              </a:rPr>
              <a:t> در مواجهه با سوزني که در يک مرکز </a:t>
            </a:r>
            <a:r>
              <a:rPr lang="fa-IR" sz="3200" dirty="0" smtClean="0">
                <a:cs typeface="B Nazanin" panose="00000400000000000000" pitchFamily="2" charset="-78"/>
              </a:rPr>
              <a:t>گذري استفاده </a:t>
            </a:r>
            <a:r>
              <a:rPr lang="fa-IR" sz="3200" dirty="0">
                <a:cs typeface="B Nazanin" panose="00000400000000000000" pitchFamily="2" charset="-78"/>
              </a:rPr>
              <a:t>و دفع شده ، در مقايسه با سوزني که در بخش کودکان استفاده شده بسيار بيشتر است. </a:t>
            </a:r>
            <a:endParaRPr lang="en-US" sz="3200" dirty="0">
              <a:cs typeface="B Nazanin" panose="00000400000000000000" pitchFamily="2" charset="-78"/>
            </a:endParaRPr>
          </a:p>
          <a:p>
            <a:pPr algn="r" rtl="1"/>
            <a:r>
              <a:rPr lang="fa-IR" sz="3200" dirty="0">
                <a:cs typeface="B Nazanin" panose="00000400000000000000" pitchFamily="2" charset="-78"/>
              </a:rPr>
              <a:t>آزمايش سوزنهاي دور ريخته شده براي پاتوژنهاي خوني ارزش تشخيصي ندارد و ممنوع است.</a:t>
            </a:r>
            <a:endParaRPr lang="en-US" sz="32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038741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C00000"/>
                </a:solidFill>
                <a:cs typeface="B Nazanin" panose="00000400000000000000" pitchFamily="2" charset="-78"/>
              </a:rPr>
              <a:t>مرحله پنجم </a:t>
            </a:r>
            <a:r>
              <a:rPr lang="en-US" sz="4000" b="1" dirty="0">
                <a:solidFill>
                  <a:srgbClr val="C00000"/>
                </a:solidFill>
                <a:cs typeface="B Nazanin" panose="00000400000000000000" pitchFamily="2" charset="-78"/>
              </a:rPr>
              <a:t>PEP</a:t>
            </a:r>
            <a:r>
              <a:rPr lang="ar-SA" sz="4000" b="1" dirty="0">
                <a:solidFill>
                  <a:srgbClr val="C00000"/>
                </a:solidFill>
                <a:cs typeface="B Nazanin" panose="00000400000000000000" pitchFamily="2" charset="-78"/>
              </a:rPr>
              <a:t> : ارزيابي فرد مواجهه يافته</a:t>
            </a:r>
            <a:endParaRPr lang="en-US" sz="4000" b="1" dirty="0">
              <a:solidFill>
                <a:srgbClr val="C00000"/>
              </a:solidFill>
              <a:cs typeface="B Nazanin" panose="00000400000000000000" pitchFamily="2" charset="-78"/>
            </a:endParaRPr>
          </a:p>
        </p:txBody>
      </p:sp>
      <p:sp>
        <p:nvSpPr>
          <p:cNvPr id="3" name="Content Placeholder 2"/>
          <p:cNvSpPr>
            <a:spLocks noGrp="1"/>
          </p:cNvSpPr>
          <p:nvPr>
            <p:ph sz="quarter" idx="13"/>
          </p:nvPr>
        </p:nvSpPr>
        <p:spPr/>
        <p:txBody>
          <a:bodyPr>
            <a:normAutofit/>
          </a:bodyPr>
          <a:lstStyle/>
          <a:p>
            <a:pPr lvl="0" algn="r" rtl="1"/>
            <a:r>
              <a:rPr lang="fa-IR" sz="3200" dirty="0">
                <a:cs typeface="B Nazanin" panose="00000400000000000000" pitchFamily="2" charset="-78"/>
              </a:rPr>
              <a:t>سابقه ابتلا به  عفونت</a:t>
            </a:r>
            <a:r>
              <a:rPr lang="en-US" sz="3200" dirty="0">
                <a:cs typeface="B Nazanin" panose="00000400000000000000" pitchFamily="2" charset="-78"/>
              </a:rPr>
              <a:t> HCV</a:t>
            </a:r>
            <a:r>
              <a:rPr lang="fa-IR" sz="3200" dirty="0">
                <a:cs typeface="B Nazanin" panose="00000400000000000000" pitchFamily="2" charset="-78"/>
              </a:rPr>
              <a:t> ،</a:t>
            </a:r>
            <a:r>
              <a:rPr lang="en-US" sz="3200" dirty="0">
                <a:cs typeface="B Nazanin" panose="00000400000000000000" pitchFamily="2" charset="-78"/>
              </a:rPr>
              <a:t>HBV</a:t>
            </a:r>
            <a:r>
              <a:rPr lang="fa-IR" sz="3200" dirty="0">
                <a:cs typeface="B Nazanin" panose="00000400000000000000" pitchFamily="2" charset="-78"/>
              </a:rPr>
              <a:t> يا </a:t>
            </a:r>
            <a:r>
              <a:rPr lang="en-US" sz="3200" dirty="0">
                <a:cs typeface="B Nazanin" panose="00000400000000000000" pitchFamily="2" charset="-78"/>
              </a:rPr>
              <a:t>HIV</a:t>
            </a:r>
            <a:r>
              <a:rPr lang="fa-IR" sz="3200" dirty="0">
                <a:cs typeface="B Nazanin" panose="00000400000000000000" pitchFamily="2" charset="-78"/>
              </a:rPr>
              <a:t> ؛</a:t>
            </a:r>
            <a:endParaRPr lang="en-US" sz="3200" dirty="0">
              <a:cs typeface="B Nazanin" panose="00000400000000000000" pitchFamily="2" charset="-78"/>
            </a:endParaRPr>
          </a:p>
          <a:p>
            <a:pPr lvl="0" algn="r" rtl="1"/>
            <a:r>
              <a:rPr lang="fa-IR" sz="3200" dirty="0">
                <a:cs typeface="B Nazanin" panose="00000400000000000000" pitchFamily="2" charset="-78"/>
              </a:rPr>
              <a:t>سابقه واکسيناسيون هپاتيت </a:t>
            </a:r>
            <a:r>
              <a:rPr lang="en-US" sz="3200" dirty="0">
                <a:cs typeface="B Nazanin" panose="00000400000000000000" pitchFamily="2" charset="-78"/>
              </a:rPr>
              <a:t>B</a:t>
            </a:r>
            <a:r>
              <a:rPr lang="fa-IR" sz="3200" dirty="0">
                <a:cs typeface="B Nazanin" panose="00000400000000000000" pitchFamily="2" charset="-78"/>
              </a:rPr>
              <a:t> و وضعيت پاسخ به آن؛</a:t>
            </a:r>
            <a:endParaRPr lang="en-US" sz="3200" dirty="0">
              <a:cs typeface="B Nazanin" panose="00000400000000000000" pitchFamily="2" charset="-78"/>
            </a:endParaRPr>
          </a:p>
          <a:p>
            <a:pPr lvl="0" algn="r" rtl="1"/>
            <a:r>
              <a:rPr lang="fa-IR" sz="3200" dirty="0">
                <a:cs typeface="B Nazanin" panose="00000400000000000000" pitchFamily="2" charset="-78"/>
              </a:rPr>
              <a:t>در صورتيکه وضعيت فرد مواجهه يافته از نظر</a:t>
            </a:r>
            <a:r>
              <a:rPr lang="en-US" sz="3200" dirty="0">
                <a:cs typeface="B Nazanin" panose="00000400000000000000" pitchFamily="2" charset="-78"/>
              </a:rPr>
              <a:t>HCV</a:t>
            </a:r>
            <a:r>
              <a:rPr lang="fa-IR" sz="3200" dirty="0">
                <a:cs typeface="B Nazanin" panose="00000400000000000000" pitchFamily="2" charset="-78"/>
              </a:rPr>
              <a:t> ،</a:t>
            </a:r>
            <a:r>
              <a:rPr lang="en-US" sz="3200" dirty="0">
                <a:cs typeface="B Nazanin" panose="00000400000000000000" pitchFamily="2" charset="-78"/>
              </a:rPr>
              <a:t>HBV</a:t>
            </a:r>
            <a:r>
              <a:rPr lang="fa-IR" sz="3200" dirty="0">
                <a:cs typeface="B Nazanin" panose="00000400000000000000" pitchFamily="2" charset="-78"/>
              </a:rPr>
              <a:t> يا </a:t>
            </a:r>
            <a:r>
              <a:rPr lang="en-US" sz="3200" dirty="0">
                <a:cs typeface="B Nazanin" panose="00000400000000000000" pitchFamily="2" charset="-78"/>
              </a:rPr>
              <a:t>HIV</a:t>
            </a:r>
            <a:r>
              <a:rPr lang="fa-IR" sz="3200" dirty="0">
                <a:cs typeface="B Nazanin" panose="00000400000000000000" pitchFamily="2" charset="-78"/>
              </a:rPr>
              <a:t> مشخص نيست، آزمايش پايه براي</a:t>
            </a:r>
            <a:r>
              <a:rPr lang="en-US" sz="3200" dirty="0">
                <a:cs typeface="B Nazanin" panose="00000400000000000000" pitchFamily="2" charset="-78"/>
              </a:rPr>
              <a:t> HBs Ag</a:t>
            </a:r>
            <a:r>
              <a:rPr lang="fa-IR" sz="3200" dirty="0">
                <a:cs typeface="B Nazanin" panose="00000400000000000000" pitchFamily="2" charset="-78"/>
              </a:rPr>
              <a:t>، </a:t>
            </a:r>
            <a:r>
              <a:rPr lang="en-US" sz="3200" dirty="0">
                <a:cs typeface="B Nazanin" panose="00000400000000000000" pitchFamily="2" charset="-78"/>
              </a:rPr>
              <a:t>HBs Ab titer </a:t>
            </a:r>
            <a:r>
              <a:rPr lang="fa-IR" sz="3200" dirty="0" smtClean="0">
                <a:cs typeface="B Nazanin" panose="00000400000000000000" pitchFamily="2" charset="-78"/>
              </a:rPr>
              <a:t>،،</a:t>
            </a:r>
            <a:r>
              <a:rPr lang="en-US" sz="3200" dirty="0">
                <a:cs typeface="B Nazanin" panose="00000400000000000000" pitchFamily="2" charset="-78"/>
              </a:rPr>
              <a:t>HCV Ab </a:t>
            </a:r>
            <a:r>
              <a:rPr lang="fa-IR" sz="3200" dirty="0">
                <a:cs typeface="B Nazanin" panose="00000400000000000000" pitchFamily="2" charset="-78"/>
              </a:rPr>
              <a:t>  و </a:t>
            </a:r>
            <a:r>
              <a:rPr lang="en-US" sz="3200" dirty="0">
                <a:cs typeface="B Nazanin" panose="00000400000000000000" pitchFamily="2" charset="-78"/>
              </a:rPr>
              <a:t>Ab HIV</a:t>
            </a:r>
            <a:r>
              <a:rPr lang="fa-IR" sz="3200" dirty="0">
                <a:cs typeface="B Nazanin" panose="00000400000000000000" pitchFamily="2" charset="-78"/>
              </a:rPr>
              <a:t> را در اسرع وقت و در صورت موافقت فرد مواجهه يافته درخواست کنيد (ترجيحا </a:t>
            </a:r>
            <a:r>
              <a:rPr lang="fa-IR" sz="3200" dirty="0" smtClean="0">
                <a:cs typeface="B Nazanin" panose="00000400000000000000" pitchFamily="2" charset="-78"/>
              </a:rPr>
              <a:t>بعد از مواجهه با منبع مثبت)</a:t>
            </a:r>
            <a:endParaRPr lang="en-US" sz="3200" dirty="0">
              <a:cs typeface="B Nazanin" panose="00000400000000000000" pitchFamily="2" charset="-78"/>
            </a:endParaRPr>
          </a:p>
          <a:p>
            <a:pPr algn="r" rtl="1"/>
            <a:r>
              <a:rPr lang="fa-IR" sz="3200" dirty="0">
                <a:cs typeface="B Nazanin" panose="00000400000000000000" pitchFamily="2" charset="-78"/>
              </a:rPr>
              <a:t>سابقه بيماري خاص يا </a:t>
            </a:r>
            <a:r>
              <a:rPr lang="fa-IR" sz="3200" dirty="0" smtClean="0">
                <a:cs typeface="B Nazanin" panose="00000400000000000000" pitchFamily="2" charset="-78"/>
              </a:rPr>
              <a:t>حساسيت </a:t>
            </a:r>
            <a:r>
              <a:rPr lang="fa-IR" sz="3200" dirty="0">
                <a:cs typeface="B Nazanin" panose="00000400000000000000" pitchFamily="2" charset="-78"/>
              </a:rPr>
              <a:t>دارويي</a:t>
            </a:r>
            <a:endParaRPr lang="en-US" sz="3200" dirty="0">
              <a:cs typeface="B Nazanin" panose="00000400000000000000" pitchFamily="2" charset="-78"/>
            </a:endParaRPr>
          </a:p>
        </p:txBody>
      </p:sp>
    </p:spTree>
    <p:extLst>
      <p:ext uri="{BB962C8B-B14F-4D97-AF65-F5344CB8AC3E}">
        <p14:creationId xmlns:p14="http://schemas.microsoft.com/office/powerpoint/2010/main" val="2585631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a:solidFill>
                  <a:srgbClr val="C00000"/>
                </a:solidFill>
                <a:cs typeface="B Nazanin" panose="00000400000000000000" pitchFamily="2" charset="-78"/>
              </a:rPr>
              <a:t>مرحله ششم </a:t>
            </a:r>
            <a:r>
              <a:rPr lang="en-US" b="1" dirty="0">
                <a:solidFill>
                  <a:srgbClr val="C00000"/>
                </a:solidFill>
                <a:cs typeface="B Nazanin" panose="00000400000000000000" pitchFamily="2" charset="-78"/>
              </a:rPr>
              <a:t>PEP</a:t>
            </a:r>
            <a:r>
              <a:rPr lang="ar-SA" b="1" dirty="0">
                <a:solidFill>
                  <a:srgbClr val="C00000"/>
                </a:solidFill>
                <a:cs typeface="B Nazanin" panose="00000400000000000000" pitchFamily="2" charset="-78"/>
              </a:rPr>
              <a:t> : مديريت عفونت هاي مختلف در </a:t>
            </a:r>
            <a:r>
              <a:rPr lang="en-US" b="1" dirty="0">
                <a:solidFill>
                  <a:srgbClr val="C00000"/>
                </a:solidFill>
                <a:cs typeface="B Nazanin" panose="00000400000000000000" pitchFamily="2" charset="-78"/>
              </a:rPr>
              <a:t>PEP</a:t>
            </a:r>
          </a:p>
        </p:txBody>
      </p:sp>
      <p:sp>
        <p:nvSpPr>
          <p:cNvPr id="3" name="Content Placeholder 2"/>
          <p:cNvSpPr>
            <a:spLocks noGrp="1"/>
          </p:cNvSpPr>
          <p:nvPr>
            <p:ph sz="quarter" idx="13"/>
          </p:nvPr>
        </p:nvSpPr>
        <p:spPr/>
        <p:txBody>
          <a:bodyPr>
            <a:normAutofit/>
          </a:bodyPr>
          <a:lstStyle/>
          <a:p>
            <a:pPr algn="r" rtl="1"/>
            <a:r>
              <a:rPr lang="fa-IR" sz="3200" dirty="0">
                <a:cs typeface="B Nazanin" panose="00000400000000000000" pitchFamily="2" charset="-78"/>
              </a:rPr>
              <a:t>بايد همه افرادي که با مواد عفونت زا مواجهه داشته اند، مشاوره شوند. اگر فرد مواجهه يافته، سابقه ابتلاء به يکي از عوامل </a:t>
            </a:r>
            <a:r>
              <a:rPr lang="en-US" sz="3200" dirty="0">
                <a:cs typeface="B Nazanin" panose="00000400000000000000" pitchFamily="2" charset="-78"/>
              </a:rPr>
              <a:t>HBV</a:t>
            </a:r>
            <a:r>
              <a:rPr lang="fa-IR" sz="3200" dirty="0">
                <a:cs typeface="B Nazanin" panose="00000400000000000000" pitchFamily="2" charset="-78"/>
              </a:rPr>
              <a:t> ، </a:t>
            </a:r>
            <a:r>
              <a:rPr lang="en-US" sz="3200" dirty="0">
                <a:cs typeface="B Nazanin" panose="00000400000000000000" pitchFamily="2" charset="-78"/>
              </a:rPr>
              <a:t>HCV</a:t>
            </a:r>
            <a:r>
              <a:rPr lang="fa-IR" sz="3200" dirty="0">
                <a:cs typeface="B Nazanin" panose="00000400000000000000" pitchFamily="2" charset="-78"/>
              </a:rPr>
              <a:t> يا </a:t>
            </a:r>
            <a:r>
              <a:rPr lang="en-US" sz="3200" dirty="0">
                <a:cs typeface="B Nazanin" panose="00000400000000000000" pitchFamily="2" charset="-78"/>
              </a:rPr>
              <a:t>HIV </a:t>
            </a:r>
            <a:r>
              <a:rPr lang="fa-IR" sz="3200" dirty="0">
                <a:cs typeface="B Nazanin" panose="00000400000000000000" pitchFamily="2" charset="-78"/>
              </a:rPr>
              <a:t> را داشته و با همان عامل مواجهه يافته باشد، نيازي به </a:t>
            </a:r>
            <a:r>
              <a:rPr lang="en-US" sz="3200" dirty="0">
                <a:cs typeface="B Nazanin" panose="00000400000000000000" pitchFamily="2" charset="-78"/>
              </a:rPr>
              <a:t>PEP</a:t>
            </a:r>
            <a:r>
              <a:rPr lang="fa-IR" sz="3200" dirty="0">
                <a:cs typeface="B Nazanin" panose="00000400000000000000" pitchFamily="2" charset="-78"/>
              </a:rPr>
              <a:t> ندارد. ولي اگر قبلا مبتلا نبوده يا بررسي نشده است، بايد از نظر نياز به </a:t>
            </a:r>
            <a:r>
              <a:rPr lang="en-US" sz="3200" dirty="0">
                <a:cs typeface="B Nazanin" panose="00000400000000000000" pitchFamily="2" charset="-78"/>
              </a:rPr>
              <a:t>PEP </a:t>
            </a:r>
            <a:r>
              <a:rPr lang="fa-IR" sz="3200" dirty="0">
                <a:cs typeface="B Nazanin" panose="00000400000000000000" pitchFamily="2" charset="-78"/>
              </a:rPr>
              <a:t> ارزيابي شود</a:t>
            </a:r>
            <a:r>
              <a:rPr lang="fa-IR" sz="3200" dirty="0" smtClean="0">
                <a:cs typeface="B Nazanin" panose="00000400000000000000" pitchFamily="2" charset="-78"/>
              </a:rPr>
              <a:t>.</a:t>
            </a:r>
            <a:endParaRPr lang="en-US" sz="3200" dirty="0">
              <a:cs typeface="B Nazanin" panose="00000400000000000000" pitchFamily="2" charset="-78"/>
            </a:endParaRPr>
          </a:p>
        </p:txBody>
      </p:sp>
    </p:spTree>
    <p:extLst>
      <p:ext uri="{BB962C8B-B14F-4D97-AF65-F5344CB8AC3E}">
        <p14:creationId xmlns:p14="http://schemas.microsoft.com/office/powerpoint/2010/main" val="2694077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3200" dirty="0">
                <a:cs typeface="B Nazanin" panose="00000400000000000000" pitchFamily="2" charset="-78"/>
              </a:rPr>
              <a:t>افرادي که قبلا به عفونت </a:t>
            </a:r>
            <a:r>
              <a:rPr lang="en-US" sz="3200" dirty="0">
                <a:cs typeface="B Nazanin" panose="00000400000000000000" pitchFamily="2" charset="-78"/>
              </a:rPr>
              <a:t>HBV</a:t>
            </a:r>
            <a:r>
              <a:rPr lang="fa-IR" sz="3200" dirty="0">
                <a:cs typeface="B Nazanin" panose="00000400000000000000" pitchFamily="2" charset="-78"/>
              </a:rPr>
              <a:t> مبتلا شده اند نسبت به عفونت مجدد مصون هستند و نيازي به </a:t>
            </a:r>
            <a:r>
              <a:rPr lang="en-US" sz="3200" dirty="0">
                <a:cs typeface="B Nazanin" panose="00000400000000000000" pitchFamily="2" charset="-78"/>
              </a:rPr>
              <a:t>PEP</a:t>
            </a:r>
            <a:r>
              <a:rPr lang="fa-IR" sz="3200" dirty="0">
                <a:cs typeface="B Nazanin" panose="00000400000000000000" pitchFamily="2" charset="-78"/>
              </a:rPr>
              <a:t> ندارند </a:t>
            </a:r>
            <a:r>
              <a:rPr lang="fa-IR" sz="3200" dirty="0" smtClean="0">
                <a:cs typeface="B Nazanin" panose="00000400000000000000" pitchFamily="2" charset="-78"/>
              </a:rPr>
              <a:t>.</a:t>
            </a:r>
          </a:p>
          <a:p>
            <a:pPr algn="r" rtl="1"/>
            <a:r>
              <a:rPr lang="fa-IR" sz="3200" dirty="0" smtClean="0">
                <a:cs typeface="B Nazanin" panose="00000400000000000000" pitchFamily="2" charset="-78"/>
              </a:rPr>
              <a:t>پاسخ </a:t>
            </a:r>
            <a:r>
              <a:rPr lang="fa-IR" sz="3200" dirty="0">
                <a:cs typeface="B Nazanin" panose="00000400000000000000" pitchFamily="2" charset="-78"/>
              </a:rPr>
              <a:t>دهنده(</a:t>
            </a:r>
            <a:r>
              <a:rPr lang="en-US" sz="3200" dirty="0">
                <a:cs typeface="B Nazanin" panose="00000400000000000000" pitchFamily="2" charset="-78"/>
              </a:rPr>
              <a:t>responder</a:t>
            </a:r>
            <a:r>
              <a:rPr lang="fa-IR" sz="3200" dirty="0">
                <a:cs typeface="B Nazanin" panose="00000400000000000000" pitchFamily="2" charset="-78"/>
              </a:rPr>
              <a:t>): سابقه حداقل يک نوبت آزمايش </a:t>
            </a:r>
            <a:r>
              <a:rPr lang="en-US" sz="3200" dirty="0">
                <a:cs typeface="B Nazanin" panose="00000400000000000000" pitchFamily="2" charset="-78"/>
              </a:rPr>
              <a:t>anti HBS</a:t>
            </a:r>
            <a:r>
              <a:rPr lang="fa-IR" sz="3200" dirty="0">
                <a:cs typeface="B Nazanin" panose="00000400000000000000" pitchFamily="2" charset="-78"/>
              </a:rPr>
              <a:t> بالاتر از </a:t>
            </a:r>
            <a:r>
              <a:rPr lang="en-US" sz="3200" dirty="0">
                <a:cs typeface="B Nazanin" panose="00000400000000000000" pitchFamily="2" charset="-78"/>
              </a:rPr>
              <a:t>10 </a:t>
            </a:r>
            <a:r>
              <a:rPr lang="en-US" sz="3200" dirty="0" err="1">
                <a:cs typeface="B Nazanin" panose="00000400000000000000" pitchFamily="2" charset="-78"/>
              </a:rPr>
              <a:t>U⁄ml</a:t>
            </a:r>
            <a:r>
              <a:rPr lang="fa-IR" sz="3200" dirty="0">
                <a:cs typeface="B Nazanin" panose="00000400000000000000" pitchFamily="2" charset="-78"/>
              </a:rPr>
              <a:t> پس از تکميل دوره </a:t>
            </a:r>
            <a:r>
              <a:rPr lang="fa-IR" sz="3200" dirty="0" smtClean="0">
                <a:cs typeface="B Nazanin" panose="00000400000000000000" pitchFamily="2" charset="-78"/>
              </a:rPr>
              <a:t>واکسن</a:t>
            </a:r>
          </a:p>
          <a:p>
            <a:pPr algn="r" rtl="1"/>
            <a:r>
              <a:rPr lang="fa-IR" sz="3200" dirty="0" smtClean="0">
                <a:cs typeface="B Nazanin" panose="00000400000000000000" pitchFamily="2" charset="-78"/>
              </a:rPr>
              <a:t>فرد </a:t>
            </a:r>
            <a:r>
              <a:rPr lang="fa-IR" sz="3200" dirty="0">
                <a:cs typeface="B Nazanin" panose="00000400000000000000" pitchFamily="2" charset="-78"/>
              </a:rPr>
              <a:t>بدون پاسخ (</a:t>
            </a:r>
            <a:r>
              <a:rPr lang="en-US" sz="3200" dirty="0" err="1">
                <a:cs typeface="B Nazanin" panose="00000400000000000000" pitchFamily="2" charset="-78"/>
              </a:rPr>
              <a:t>nonresponder</a:t>
            </a:r>
            <a:r>
              <a:rPr lang="fa-IR" sz="3200" dirty="0">
                <a:cs typeface="B Nazanin" panose="00000400000000000000" pitchFamily="2" charset="-78"/>
              </a:rPr>
              <a:t>): نتيجه آزمايش </a:t>
            </a:r>
            <a:r>
              <a:rPr lang="en-US" sz="3200" dirty="0">
                <a:cs typeface="B Nazanin" panose="00000400000000000000" pitchFamily="2" charset="-78"/>
              </a:rPr>
              <a:t>anti HBS</a:t>
            </a:r>
            <a:r>
              <a:rPr lang="fa-IR" sz="3200" dirty="0">
                <a:cs typeface="B Nazanin" panose="00000400000000000000" pitchFamily="2" charset="-78"/>
              </a:rPr>
              <a:t> پايين از </a:t>
            </a:r>
            <a:r>
              <a:rPr lang="en-US" sz="3200" dirty="0">
                <a:cs typeface="B Nazanin" panose="00000400000000000000" pitchFamily="2" charset="-78"/>
              </a:rPr>
              <a:t>10 </a:t>
            </a:r>
            <a:r>
              <a:rPr lang="en-US" sz="3200" dirty="0" err="1">
                <a:cs typeface="B Nazanin" panose="00000400000000000000" pitchFamily="2" charset="-78"/>
              </a:rPr>
              <a:t>U⁄ml</a:t>
            </a:r>
            <a:r>
              <a:rPr lang="fa-IR" sz="3200" dirty="0">
                <a:cs typeface="B Nazanin" panose="00000400000000000000" pitchFamily="2" charset="-78"/>
              </a:rPr>
              <a:t> يک تا دو ماه پس از تکميل </a:t>
            </a:r>
            <a:r>
              <a:rPr lang="fa-IR" sz="3200" dirty="0" smtClean="0">
                <a:cs typeface="B Nazanin" panose="00000400000000000000" pitchFamily="2" charset="-78"/>
              </a:rPr>
              <a:t>دو دوره </a:t>
            </a:r>
            <a:r>
              <a:rPr lang="fa-IR" sz="3200" dirty="0">
                <a:cs typeface="B Nazanin" panose="00000400000000000000" pitchFamily="2" charset="-78"/>
              </a:rPr>
              <a:t>واکسن</a:t>
            </a:r>
            <a:endParaRPr lang="en-US" sz="3200" dirty="0">
              <a:cs typeface="B Nazanin" panose="00000400000000000000" pitchFamily="2" charset="-78"/>
            </a:endParaRPr>
          </a:p>
        </p:txBody>
      </p:sp>
    </p:spTree>
    <p:extLst>
      <p:ext uri="{BB962C8B-B14F-4D97-AF65-F5344CB8AC3E}">
        <p14:creationId xmlns:p14="http://schemas.microsoft.com/office/powerpoint/2010/main" val="2717688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3200" dirty="0">
                <a:cs typeface="B Nazanin" panose="00000400000000000000" pitchFamily="2" charset="-78"/>
              </a:rPr>
              <a:t>افراد پرخطر شامل مصرف کنندگان تزريقي مواد، افرادي که روابط جنسي پرخطر دارند و افرادي که در مناطقي زندگي مي کنند که شيوع </a:t>
            </a:r>
            <a:r>
              <a:rPr lang="en-US" sz="3200" dirty="0">
                <a:cs typeface="B Nazanin" panose="00000400000000000000" pitchFamily="2" charset="-78"/>
              </a:rPr>
              <a:t> </a:t>
            </a:r>
            <a:r>
              <a:rPr lang="en-US" sz="3200" dirty="0" err="1" smtClean="0">
                <a:cs typeface="B Nazanin" panose="00000400000000000000" pitchFamily="2" charset="-78"/>
              </a:rPr>
              <a:t>HBsAg</a:t>
            </a:r>
            <a:r>
              <a:rPr lang="en-US" sz="3200" dirty="0" smtClean="0">
                <a:cs typeface="B Nazanin" panose="00000400000000000000" pitchFamily="2" charset="-78"/>
              </a:rPr>
              <a:t> </a:t>
            </a:r>
            <a:r>
              <a:rPr lang="en-US" sz="3200" dirty="0">
                <a:cs typeface="B Nazanin" panose="00000400000000000000" pitchFamily="2" charset="-78"/>
              </a:rPr>
              <a:t>positivity</a:t>
            </a:r>
            <a:r>
              <a:rPr lang="fa-IR" sz="3200" dirty="0">
                <a:cs typeface="B Nazanin" panose="00000400000000000000" pitchFamily="2" charset="-78"/>
              </a:rPr>
              <a:t> بيش از 2% باشد.</a:t>
            </a:r>
            <a:endParaRPr lang="en-US" sz="3200" dirty="0">
              <a:cs typeface="B Nazanin" panose="00000400000000000000" pitchFamily="2" charset="-78"/>
            </a:endParaRPr>
          </a:p>
        </p:txBody>
      </p:sp>
    </p:spTree>
    <p:extLst>
      <p:ext uri="{BB962C8B-B14F-4D97-AF65-F5344CB8AC3E}">
        <p14:creationId xmlns:p14="http://schemas.microsoft.com/office/powerpoint/2010/main" val="3540729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2800" dirty="0">
                <a:cs typeface="B Nazanin" panose="00000400000000000000" pitchFamily="2" charset="-78"/>
              </a:rPr>
              <a:t>مي توان تيتر</a:t>
            </a:r>
            <a:r>
              <a:rPr lang="en-US" sz="2800" dirty="0">
                <a:cs typeface="B Nazanin" panose="00000400000000000000" pitchFamily="2" charset="-78"/>
              </a:rPr>
              <a:t> Anti HBs </a:t>
            </a:r>
            <a:r>
              <a:rPr lang="fa-IR" sz="2800" dirty="0">
                <a:cs typeface="B Nazanin" panose="00000400000000000000" pitchFamily="2" charset="-78"/>
              </a:rPr>
              <a:t>را چک نمود و چنانچه تيتر بالاتر از</a:t>
            </a:r>
            <a:r>
              <a:rPr lang="en-US" sz="2800" dirty="0">
                <a:cs typeface="B Nazanin" panose="00000400000000000000" pitchFamily="2" charset="-78"/>
              </a:rPr>
              <a:t>U/mg </a:t>
            </a:r>
            <a:r>
              <a:rPr lang="fa-IR" sz="2800" dirty="0">
                <a:cs typeface="B Nazanin" panose="00000400000000000000" pitchFamily="2" charset="-78"/>
              </a:rPr>
              <a:t> 10 باشد نياز به اقدام خاصي نيست. </a:t>
            </a:r>
            <a:r>
              <a:rPr lang="fa-IR" sz="2800" dirty="0" smtClean="0">
                <a:cs typeface="B Nazanin" panose="00000400000000000000" pitchFamily="2" charset="-78"/>
              </a:rPr>
              <a:t>اگرسابقه واکسیناسیون کامل را دارد ولی تیتر را تا به حال چک نکرده </a:t>
            </a:r>
            <a:r>
              <a:rPr lang="fa-IR" sz="2800" dirty="0">
                <a:cs typeface="B Nazanin" panose="00000400000000000000" pitchFamily="2" charset="-78"/>
              </a:rPr>
              <a:t>تيتر آنتي بادي </a:t>
            </a:r>
            <a:r>
              <a:rPr lang="fa-IR" sz="2800" dirty="0" smtClean="0">
                <a:cs typeface="B Nazanin" panose="00000400000000000000" pitchFamily="2" charset="-78"/>
              </a:rPr>
              <a:t>را چک کند و کمتر از 10 باشد.بايد ابتدا از نظر ابتلا به هپاتیت یررسی شود و در صورت عدم ابتلا </a:t>
            </a:r>
            <a:r>
              <a:rPr lang="fa-IR" sz="2800" dirty="0">
                <a:cs typeface="B Nazanin" panose="00000400000000000000" pitchFamily="2" charset="-78"/>
              </a:rPr>
              <a:t>يک دوز واکسن تزريق شود و تيتر آنتي بادي را </a:t>
            </a:r>
            <a:r>
              <a:rPr lang="fa-IR" sz="2800" dirty="0" smtClean="0">
                <a:cs typeface="B Nazanin" panose="00000400000000000000" pitchFamily="2" charset="-78"/>
              </a:rPr>
              <a:t>40 روز بعد </a:t>
            </a:r>
            <a:r>
              <a:rPr lang="fa-IR" sz="2800" dirty="0">
                <a:cs typeface="B Nazanin" panose="00000400000000000000" pitchFamily="2" charset="-78"/>
              </a:rPr>
              <a:t>چک نمود. چنانچه تيتر آنتي بادي در حد فوق بود اقدامي نياز نيست. ولي اگر تيتر کافي نبود، بايد سري </a:t>
            </a:r>
            <a:r>
              <a:rPr lang="fa-IR" sz="2800" dirty="0" smtClean="0">
                <a:cs typeface="B Nazanin" panose="00000400000000000000" pitchFamily="2" charset="-78"/>
              </a:rPr>
              <a:t>واکسيناسيون </a:t>
            </a:r>
            <a:r>
              <a:rPr lang="fa-IR" sz="2800" dirty="0">
                <a:cs typeface="B Nazanin" panose="00000400000000000000" pitchFamily="2" charset="-78"/>
              </a:rPr>
              <a:t>را کامل نمود و </a:t>
            </a:r>
            <a:r>
              <a:rPr lang="fa-IR" sz="2800" dirty="0" smtClean="0">
                <a:cs typeface="B Nazanin" panose="00000400000000000000" pitchFamily="2" charset="-78"/>
              </a:rPr>
              <a:t>40 روز بعد </a:t>
            </a:r>
            <a:r>
              <a:rPr lang="fa-IR" sz="2800" dirty="0">
                <a:cs typeface="B Nazanin" panose="00000400000000000000" pitchFamily="2" charset="-78"/>
              </a:rPr>
              <a:t>تيتر آنتي بادي را چک کرد. </a:t>
            </a:r>
            <a:endParaRPr lang="en-US" sz="2800" dirty="0">
              <a:cs typeface="B Nazanin" panose="00000400000000000000" pitchFamily="2" charset="-78"/>
            </a:endParaRPr>
          </a:p>
          <a:p>
            <a:pPr algn="r" rtl="1"/>
            <a:r>
              <a:rPr lang="fa-IR" sz="2800" dirty="0" smtClean="0">
                <a:cs typeface="B Nazanin" panose="00000400000000000000" pitchFamily="2" charset="-78"/>
              </a:rPr>
              <a:t>چنانچه با بیمار مبتلا به هپاتیت </a:t>
            </a:r>
            <a:r>
              <a:rPr lang="en-US" sz="2800" dirty="0" smtClean="0">
                <a:cs typeface="B Nazanin" panose="00000400000000000000" pitchFamily="2" charset="-78"/>
              </a:rPr>
              <a:t>B</a:t>
            </a:r>
            <a:r>
              <a:rPr lang="fa-IR" sz="2800" dirty="0" smtClean="0">
                <a:cs typeface="B Nazanin" panose="00000400000000000000" pitchFamily="2" charset="-78"/>
              </a:rPr>
              <a:t> مواجهه داشت و تیتر خود اطلاع نداشت و  امکان چک </a:t>
            </a:r>
            <a:r>
              <a:rPr lang="fa-IR" sz="2800" dirty="0">
                <a:cs typeface="B Nazanin" panose="00000400000000000000" pitchFamily="2" charset="-78"/>
              </a:rPr>
              <a:t>تيتر آنتي بادي را </a:t>
            </a:r>
            <a:r>
              <a:rPr lang="fa-IR" sz="2800" dirty="0" smtClean="0">
                <a:cs typeface="B Nazanin" panose="00000400000000000000" pitchFamily="2" charset="-78"/>
              </a:rPr>
              <a:t>نداشت، </a:t>
            </a:r>
            <a:r>
              <a:rPr lang="fa-IR" sz="2800" dirty="0">
                <a:cs typeface="B Nazanin" panose="00000400000000000000" pitchFamily="2" charset="-78"/>
              </a:rPr>
              <a:t>يک دوز واکسن </a:t>
            </a:r>
            <a:r>
              <a:rPr lang="fa-IR" sz="2800" dirty="0" smtClean="0">
                <a:cs typeface="B Nazanin" panose="00000400000000000000" pitchFamily="2" charset="-78"/>
              </a:rPr>
              <a:t>و ایمنوگلوبین تزریق کرده و 3 ماه بعد تیتر خود را چک کند.</a:t>
            </a:r>
            <a:endParaRPr lang="en-US" dirty="0"/>
          </a:p>
        </p:txBody>
      </p:sp>
    </p:spTree>
    <p:extLst>
      <p:ext uri="{BB962C8B-B14F-4D97-AF65-F5344CB8AC3E}">
        <p14:creationId xmlns:p14="http://schemas.microsoft.com/office/powerpoint/2010/main" val="647605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C00000"/>
                </a:solidFill>
                <a:cs typeface="B Nazanin" panose="00000400000000000000" pitchFamily="2" charset="-78"/>
              </a:rPr>
              <a:t>مواجهه با </a:t>
            </a:r>
            <a:r>
              <a:rPr lang="en-US" sz="4000" b="1" dirty="0">
                <a:solidFill>
                  <a:srgbClr val="C00000"/>
                </a:solidFill>
                <a:cs typeface="B Nazanin" panose="00000400000000000000" pitchFamily="2" charset="-78"/>
              </a:rPr>
              <a:t>HCV</a:t>
            </a:r>
          </a:p>
        </p:txBody>
      </p:sp>
      <p:sp>
        <p:nvSpPr>
          <p:cNvPr id="3" name="Content Placeholder 2"/>
          <p:cNvSpPr>
            <a:spLocks noGrp="1"/>
          </p:cNvSpPr>
          <p:nvPr>
            <p:ph sz="quarter" idx="13"/>
          </p:nvPr>
        </p:nvSpPr>
        <p:spPr/>
        <p:txBody>
          <a:bodyPr>
            <a:normAutofit/>
          </a:bodyPr>
          <a:lstStyle/>
          <a:p>
            <a:pPr algn="r" rtl="1"/>
            <a:r>
              <a:rPr lang="fa-IR" sz="3200" dirty="0">
                <a:cs typeface="B Nazanin" panose="00000400000000000000" pitchFamily="2" charset="-78"/>
              </a:rPr>
              <a:t>در حال حاضر هيچ توصيه اي براي پروفيلاکسي دارويي بعد از  تماس براي </a:t>
            </a:r>
            <a:r>
              <a:rPr lang="en-US" sz="3200" dirty="0">
                <a:cs typeface="B Nazanin" panose="00000400000000000000" pitchFamily="2" charset="-78"/>
              </a:rPr>
              <a:t>HCV</a:t>
            </a:r>
            <a:r>
              <a:rPr lang="fa-IR" sz="3200" dirty="0">
                <a:cs typeface="B Nazanin" panose="00000400000000000000" pitchFamily="2" charset="-78"/>
              </a:rPr>
              <a:t>  وجود ندارد . ايمنوگلوبولين موثر نيست .واکسن نيز وجود ندارد. براي کارکنان مواجهه يافته بايد مشاوره مناسب، آزمايش و پيگيري انجام شود. در صورت ابتلا به </a:t>
            </a:r>
            <a:r>
              <a:rPr lang="en-US" sz="3200" dirty="0">
                <a:cs typeface="B Nazanin" panose="00000400000000000000" pitchFamily="2" charset="-78"/>
              </a:rPr>
              <a:t>HCV</a:t>
            </a:r>
            <a:r>
              <a:rPr lang="fa-IR" sz="3200" dirty="0">
                <a:cs typeface="B Nazanin" panose="00000400000000000000" pitchFamily="2" charset="-78"/>
              </a:rPr>
              <a:t>، فرد </a:t>
            </a:r>
            <a:r>
              <a:rPr lang="fa-IR" sz="3200" dirty="0" smtClean="0">
                <a:cs typeface="B Nazanin" panose="00000400000000000000" pitchFamily="2" charset="-78"/>
              </a:rPr>
              <a:t>مواجهه </a:t>
            </a:r>
            <a:r>
              <a:rPr lang="fa-IR" sz="3200" dirty="0">
                <a:cs typeface="B Nazanin" panose="00000400000000000000" pitchFamily="2" charset="-78"/>
              </a:rPr>
              <a:t>يافته، کانديد درمان </a:t>
            </a:r>
            <a:r>
              <a:rPr lang="fa-IR" sz="3200" dirty="0" smtClean="0">
                <a:cs typeface="B Nazanin" panose="00000400000000000000" pitchFamily="2" charset="-78"/>
              </a:rPr>
              <a:t>است.</a:t>
            </a:r>
            <a:endParaRPr lang="en-US" sz="3200" dirty="0">
              <a:cs typeface="B Nazanin" panose="00000400000000000000" pitchFamily="2" charset="-78"/>
            </a:endParaRPr>
          </a:p>
        </p:txBody>
      </p:sp>
    </p:spTree>
    <p:extLst>
      <p:ext uri="{BB962C8B-B14F-4D97-AF65-F5344CB8AC3E}">
        <p14:creationId xmlns:p14="http://schemas.microsoft.com/office/powerpoint/2010/main" val="2438135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C00000"/>
                </a:solidFill>
                <a:cs typeface="B Nazanin" panose="00000400000000000000" pitchFamily="2" charset="-78"/>
              </a:rPr>
              <a:t>مواجهه با </a:t>
            </a:r>
            <a:r>
              <a:rPr lang="en-US" b="1" dirty="0">
                <a:solidFill>
                  <a:srgbClr val="C00000"/>
                </a:solidFill>
                <a:cs typeface="B Nazanin" panose="00000400000000000000" pitchFamily="2" charset="-78"/>
              </a:rPr>
              <a:t>HIV</a:t>
            </a:r>
          </a:p>
        </p:txBody>
      </p:sp>
      <p:sp>
        <p:nvSpPr>
          <p:cNvPr id="3" name="Content Placeholder 2"/>
          <p:cNvSpPr>
            <a:spLocks noGrp="1"/>
          </p:cNvSpPr>
          <p:nvPr>
            <p:ph sz="quarter" idx="13"/>
          </p:nvPr>
        </p:nvSpPr>
        <p:spPr/>
        <p:txBody>
          <a:bodyPr>
            <a:normAutofit/>
          </a:bodyPr>
          <a:lstStyle/>
          <a:p>
            <a:pPr algn="r" rtl="1"/>
            <a:r>
              <a:rPr lang="fa-IR" sz="2400" b="1" dirty="0">
                <a:cs typeface="B Nazanin" panose="00000400000000000000" pitchFamily="2" charset="-78"/>
              </a:rPr>
              <a:t>معیارهای شروع پروفیلاکسی</a:t>
            </a:r>
            <a:endParaRPr lang="en-US" sz="2400" dirty="0">
              <a:cs typeface="B Nazanin" panose="00000400000000000000" pitchFamily="2" charset="-78"/>
            </a:endParaRPr>
          </a:p>
          <a:p>
            <a:pPr algn="r" rtl="1"/>
            <a:endParaRPr lang="en-US" sz="2400" dirty="0">
              <a:cs typeface="B Nazanin" panose="00000400000000000000" pitchFamily="2" charset="-78"/>
            </a:endParaRPr>
          </a:p>
          <a:p>
            <a:pPr lvl="1" algn="r" rtl="1"/>
            <a:r>
              <a:rPr lang="fa-IR" sz="2400" b="1" dirty="0">
                <a:cs typeface="B Nazanin" panose="00000400000000000000" pitchFamily="2" charset="-78"/>
              </a:rPr>
              <a:t>مواجهه در </a:t>
            </a:r>
            <a:r>
              <a:rPr lang="fa-IR" sz="2400" b="1" dirty="0" smtClean="0">
                <a:cs typeface="B Nazanin" panose="00000400000000000000" pitchFamily="2" charset="-78"/>
              </a:rPr>
              <a:t>اسرع وقت و حداکثر72 </a:t>
            </a:r>
            <a:r>
              <a:rPr lang="fa-IR" sz="2400" b="1" dirty="0">
                <a:cs typeface="B Nazanin" panose="00000400000000000000" pitchFamily="2" charset="-78"/>
              </a:rPr>
              <a:t>ساعت </a:t>
            </a:r>
            <a:r>
              <a:rPr lang="fa-IR" sz="2400" b="1" dirty="0" smtClean="0">
                <a:cs typeface="B Nazanin" panose="00000400000000000000" pitchFamily="2" charset="-78"/>
              </a:rPr>
              <a:t>اول </a:t>
            </a:r>
            <a:r>
              <a:rPr lang="fa-IR" sz="2400" b="1" dirty="0">
                <a:cs typeface="B Nazanin" panose="00000400000000000000" pitchFamily="2" charset="-78"/>
              </a:rPr>
              <a:t>اتفاق افتاده باشد.  </a:t>
            </a:r>
            <a:endParaRPr lang="en-US" sz="2400" dirty="0">
              <a:cs typeface="B Nazanin" panose="00000400000000000000" pitchFamily="2" charset="-78"/>
            </a:endParaRPr>
          </a:p>
          <a:p>
            <a:pPr marL="457200" lvl="1" indent="0" algn="r" rtl="1">
              <a:buNone/>
            </a:pPr>
            <a:endParaRPr lang="en-US" sz="2400" dirty="0">
              <a:cs typeface="B Nazanin" panose="00000400000000000000" pitchFamily="2" charset="-78"/>
            </a:endParaRPr>
          </a:p>
          <a:p>
            <a:pPr lvl="1" algn="r" rtl="1"/>
            <a:r>
              <a:rPr lang="fa-IR" sz="2400" b="1" dirty="0">
                <a:cs typeface="B Nazanin" panose="00000400000000000000" pitchFamily="2" charset="-78"/>
              </a:rPr>
              <a:t>فرد مواجهه یافته مبتلا به عفونت </a:t>
            </a:r>
            <a:r>
              <a:rPr lang="en-US" sz="2400" b="1" u="sng" dirty="0">
                <a:cs typeface="B Nazanin" panose="00000400000000000000" pitchFamily="2" charset="-78"/>
              </a:rPr>
              <a:t>HIV</a:t>
            </a:r>
            <a:r>
              <a:rPr lang="fa-IR" sz="2400" b="1" dirty="0">
                <a:cs typeface="B Nazanin" panose="00000400000000000000" pitchFamily="2" charset="-78"/>
              </a:rPr>
              <a:t> نیست یا در زمان تصمیم گیری وضعیت نامشخص دارد</a:t>
            </a:r>
            <a:endParaRPr lang="en-US" sz="2400" dirty="0">
              <a:cs typeface="B Nazanin" panose="00000400000000000000" pitchFamily="2" charset="-78"/>
            </a:endParaRPr>
          </a:p>
          <a:p>
            <a:pPr marL="457200" lvl="1" indent="0" algn="r" rtl="1">
              <a:buNone/>
            </a:pPr>
            <a:endParaRPr lang="en-US" sz="2400" dirty="0">
              <a:cs typeface="B Nazanin" panose="00000400000000000000" pitchFamily="2" charset="-78"/>
            </a:endParaRPr>
          </a:p>
          <a:p>
            <a:pPr lvl="1" algn="r" rtl="1"/>
            <a:r>
              <a:rPr lang="fa-IR" sz="2400" b="1" dirty="0">
                <a:cs typeface="B Nazanin" panose="00000400000000000000" pitchFamily="2" charset="-78"/>
              </a:rPr>
              <a:t>مخاط و یا پوست آسیب دیده در تماس با مایعات بالقوه عفونی بدن قرار گرفته اند</a:t>
            </a:r>
            <a:endParaRPr lang="en-US" sz="2400" dirty="0">
              <a:cs typeface="B Nazanin" panose="00000400000000000000" pitchFamily="2" charset="-78"/>
            </a:endParaRPr>
          </a:p>
          <a:p>
            <a:pPr marL="457200" lvl="1" indent="0" algn="r" rtl="1">
              <a:buNone/>
            </a:pPr>
            <a:endParaRPr lang="en-US" sz="2400" dirty="0">
              <a:cs typeface="B Nazanin" panose="00000400000000000000" pitchFamily="2" charset="-78"/>
            </a:endParaRPr>
          </a:p>
          <a:p>
            <a:pPr lvl="1" algn="r" rtl="1"/>
            <a:r>
              <a:rPr lang="fa-IR" sz="2400" b="1" dirty="0">
                <a:cs typeface="B Nazanin" panose="00000400000000000000" pitchFamily="2" charset="-78"/>
              </a:rPr>
              <a:t>منبع مبتلا به عفونت</a:t>
            </a:r>
            <a:r>
              <a:rPr lang="en-US" sz="2400" b="1" dirty="0">
                <a:cs typeface="B Nazanin" panose="00000400000000000000" pitchFamily="2" charset="-78"/>
              </a:rPr>
              <a:t>HIV </a:t>
            </a:r>
            <a:r>
              <a:rPr lang="fa-IR" sz="2400" b="1" dirty="0">
                <a:cs typeface="B Nazanin" panose="00000400000000000000" pitchFamily="2" charset="-78"/>
              </a:rPr>
              <a:t> است و یا جزء گروههای پر خطر قرار دارد</a:t>
            </a:r>
            <a:endParaRPr lang="en-US" sz="2400" dirty="0">
              <a:cs typeface="B Nazanin" panose="00000400000000000000" pitchFamily="2" charset="-78"/>
            </a:endParaRPr>
          </a:p>
          <a:p>
            <a:pPr algn="r" rtl="1"/>
            <a:endParaRPr lang="en-US" dirty="0"/>
          </a:p>
          <a:p>
            <a:pPr algn="r" rtl="1"/>
            <a:endParaRPr lang="en-US" dirty="0"/>
          </a:p>
        </p:txBody>
      </p:sp>
    </p:spTree>
    <p:extLst>
      <p:ext uri="{BB962C8B-B14F-4D97-AF65-F5344CB8AC3E}">
        <p14:creationId xmlns:p14="http://schemas.microsoft.com/office/powerpoint/2010/main" val="3992334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lvl="0" algn="r" rtl="1"/>
            <a:r>
              <a:rPr lang="fa-IR" sz="3600" dirty="0">
                <a:cs typeface="B Nazanin" panose="00000400000000000000" pitchFamily="2" charset="-78"/>
              </a:rPr>
              <a:t>در صورت وجود ترديد در باره ميزان خطر بعد از مواجهه ، شروع درمان پروفيلاکسي </a:t>
            </a:r>
            <a:r>
              <a:rPr lang="en-US" sz="3600" dirty="0" smtClean="0">
                <a:cs typeface="B Nazanin" panose="00000400000000000000" pitchFamily="2" charset="-78"/>
              </a:rPr>
              <a:t>HIV</a:t>
            </a:r>
            <a:r>
              <a:rPr lang="fa-IR" sz="3600" dirty="0" smtClean="0">
                <a:cs typeface="B Nazanin" panose="00000400000000000000" pitchFamily="2" charset="-78"/>
              </a:rPr>
              <a:t> </a:t>
            </a:r>
            <a:r>
              <a:rPr lang="fa-IR" sz="3600" dirty="0">
                <a:cs typeface="B Nazanin" panose="00000400000000000000" pitchFamily="2" charset="-78"/>
              </a:rPr>
              <a:t>بهتر از تاخير در تجويز است. اما فرد را </a:t>
            </a:r>
            <a:r>
              <a:rPr lang="fa-IR" sz="3600" dirty="0" smtClean="0">
                <a:cs typeface="B Nazanin" panose="00000400000000000000" pitchFamily="2" charset="-78"/>
              </a:rPr>
              <a:t>به </a:t>
            </a:r>
            <a:r>
              <a:rPr lang="fa-IR" sz="3600" dirty="0">
                <a:cs typeface="B Nazanin" panose="00000400000000000000" pitchFamily="2" charset="-78"/>
              </a:rPr>
              <a:t>مرکزي که تجربه بيشتري در اين زمينه دارد، ارجاع دهيد تا درمورد ادامه يا قطع آن تصميم گيري شود.</a:t>
            </a:r>
            <a:endParaRPr lang="en-US" sz="36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022128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C00000"/>
                </a:solidFill>
                <a:cs typeface="B Zar" panose="00000400000000000000" pitchFamily="2" charset="-78"/>
              </a:rPr>
              <a:t>مواجهه</a:t>
            </a:r>
            <a:endParaRPr lang="en-US" sz="44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normAutofit/>
          </a:bodyPr>
          <a:lstStyle/>
          <a:p>
            <a:pPr marL="0" indent="0" algn="r" rtl="1">
              <a:buNone/>
            </a:pPr>
            <a:endParaRPr lang="fa-IR" dirty="0" smtClean="0"/>
          </a:p>
          <a:p>
            <a:pPr algn="r" rtl="1"/>
            <a:endParaRPr lang="fa-IR" dirty="0"/>
          </a:p>
          <a:p>
            <a:pPr marL="0" indent="0" algn="r" rtl="1">
              <a:buNone/>
            </a:pPr>
            <a:r>
              <a:rPr lang="fa-IR" sz="3600" dirty="0" smtClean="0">
                <a:cs typeface="B Zar" panose="00000400000000000000" pitchFamily="2" charset="-78"/>
              </a:rPr>
              <a:t>تماس </a:t>
            </a:r>
            <a:r>
              <a:rPr lang="fa-IR" sz="3600" dirty="0">
                <a:cs typeface="B Zar" panose="00000400000000000000" pitchFamily="2" charset="-78"/>
              </a:rPr>
              <a:t>با خون، بافت يا ساير مايعات بالقوه عفوني بدن از طريق فرو رفتن سوزن در پوست يا بريدگي با شيء تيز يا تماس اين مواد با غشاي مخاطي يا پوست آسيب ديده ( مانند پوست ترک خورده ، يا خراشيده شده يا مبتلا به درماتيت ) است که مي تواند </a:t>
            </a:r>
            <a:r>
              <a:rPr lang="en-US" sz="3600" dirty="0">
                <a:cs typeface="B Zar" panose="00000400000000000000" pitchFamily="2" charset="-78"/>
              </a:rPr>
              <a:t>HCP</a:t>
            </a:r>
            <a:r>
              <a:rPr lang="fa-IR" sz="3600" dirty="0">
                <a:cs typeface="B Zar" panose="00000400000000000000" pitchFamily="2" charset="-78"/>
              </a:rPr>
              <a:t> را در معرض عفونت </a:t>
            </a:r>
            <a:r>
              <a:rPr lang="en-US" sz="3600" dirty="0">
                <a:cs typeface="B Zar" panose="00000400000000000000" pitchFamily="2" charset="-78"/>
              </a:rPr>
              <a:t>HIV</a:t>
            </a:r>
            <a:r>
              <a:rPr lang="fa-IR" sz="3600" dirty="0">
                <a:cs typeface="B Zar" panose="00000400000000000000" pitchFamily="2" charset="-78"/>
              </a:rPr>
              <a:t> ،</a:t>
            </a:r>
            <a:r>
              <a:rPr lang="en-US" sz="3600" dirty="0">
                <a:cs typeface="B Zar" panose="00000400000000000000" pitchFamily="2" charset="-78"/>
              </a:rPr>
              <a:t> HBV</a:t>
            </a:r>
            <a:r>
              <a:rPr lang="fa-IR" sz="3600" dirty="0">
                <a:cs typeface="B Zar" panose="00000400000000000000" pitchFamily="2" charset="-78"/>
              </a:rPr>
              <a:t> و </a:t>
            </a:r>
            <a:r>
              <a:rPr lang="fa-IR" sz="3600" dirty="0" smtClean="0">
                <a:cs typeface="B Zar" panose="00000400000000000000" pitchFamily="2" charset="-78"/>
              </a:rPr>
              <a:t>يا </a:t>
            </a:r>
            <a:r>
              <a:rPr lang="en-US" sz="3600" dirty="0">
                <a:cs typeface="B Zar" panose="00000400000000000000" pitchFamily="2" charset="-78"/>
              </a:rPr>
              <a:t>HCV </a:t>
            </a:r>
            <a:r>
              <a:rPr lang="fa-IR" sz="3600" dirty="0">
                <a:cs typeface="B Zar" panose="00000400000000000000" pitchFamily="2" charset="-78"/>
              </a:rPr>
              <a:t> قرار دهد.</a:t>
            </a:r>
            <a:endParaRPr lang="en-US" sz="3600" dirty="0">
              <a:cs typeface="B Zar" panose="00000400000000000000" pitchFamily="2" charset="-78"/>
            </a:endParaRPr>
          </a:p>
        </p:txBody>
      </p:sp>
    </p:spTree>
    <p:extLst>
      <p:ext uri="{BB962C8B-B14F-4D97-AF65-F5344CB8AC3E}">
        <p14:creationId xmlns:p14="http://schemas.microsoft.com/office/powerpoint/2010/main" val="3805571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lvl="0" algn="r" rtl="1"/>
            <a:r>
              <a:rPr lang="fa-IR" sz="3600" dirty="0">
                <a:cs typeface="B Nazanin" panose="00000400000000000000" pitchFamily="2" charset="-78"/>
              </a:rPr>
              <a:t>در صورتيکه تصميم گيري براي شروع درمان پروفيلاکسي بدون در دست داشتن نتيجه آزماشات و براساس عوامل خطر بوده، بايد تصميم گيري براي ادامه درمان بر اساس نتيجه آزمايش صورت گيرد. در صورت منفي بودن فرد منبع از نظر </a:t>
            </a:r>
            <a:r>
              <a:rPr lang="en-US" sz="3600" dirty="0">
                <a:cs typeface="B Nazanin" panose="00000400000000000000" pitchFamily="2" charset="-78"/>
              </a:rPr>
              <a:t>HIV</a:t>
            </a:r>
            <a:r>
              <a:rPr lang="fa-IR" sz="3600" dirty="0">
                <a:cs typeface="B Nazanin" panose="00000400000000000000" pitchFamily="2" charset="-78"/>
              </a:rPr>
              <a:t> ، بايد </a:t>
            </a:r>
            <a:r>
              <a:rPr lang="en-US" sz="3600" dirty="0">
                <a:cs typeface="B Nazanin" panose="00000400000000000000" pitchFamily="2" charset="-78"/>
              </a:rPr>
              <a:t>PEP</a:t>
            </a:r>
            <a:r>
              <a:rPr lang="fa-IR" sz="3600" dirty="0">
                <a:cs typeface="B Nazanin" panose="00000400000000000000" pitchFamily="2" charset="-78"/>
              </a:rPr>
              <a:t> متوقف شود. در صورتيکه دسترسي به منبع وجود ندارد دوره درمان تکميل شود.</a:t>
            </a:r>
            <a:endParaRPr lang="en-US" sz="36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322687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a:solidFill>
                  <a:srgbClr val="C00000"/>
                </a:solidFill>
                <a:cs typeface="B Nazanin" panose="00000400000000000000" pitchFamily="2" charset="-78"/>
              </a:rPr>
              <a:t>مشاوره بعد از مواجهه با  </a:t>
            </a:r>
            <a:r>
              <a:rPr lang="en-US" sz="4000" b="1" dirty="0">
                <a:solidFill>
                  <a:srgbClr val="C00000"/>
                </a:solidFill>
                <a:cs typeface="B Nazanin" panose="00000400000000000000" pitchFamily="2" charset="-78"/>
              </a:rPr>
              <a:t>HIV</a:t>
            </a:r>
            <a:endParaRPr lang="en-US" sz="4000" dirty="0">
              <a:solidFill>
                <a:srgbClr val="C00000"/>
              </a:solidFill>
              <a:cs typeface="B Nazanin" panose="00000400000000000000" pitchFamily="2" charset="-78"/>
            </a:endParaRPr>
          </a:p>
        </p:txBody>
      </p:sp>
      <p:sp>
        <p:nvSpPr>
          <p:cNvPr id="3" name="Content Placeholder 2"/>
          <p:cNvSpPr>
            <a:spLocks noGrp="1"/>
          </p:cNvSpPr>
          <p:nvPr>
            <p:ph sz="quarter" idx="13"/>
          </p:nvPr>
        </p:nvSpPr>
        <p:spPr/>
        <p:txBody>
          <a:bodyPr/>
          <a:lstStyle/>
          <a:p>
            <a:pPr algn="r" rtl="1"/>
            <a:r>
              <a:rPr lang="fa-IR" sz="3200" dirty="0">
                <a:cs typeface="B Nazanin" panose="00000400000000000000" pitchFamily="2" charset="-78"/>
              </a:rPr>
              <a:t>مواجهه هاي شغلي معمولا نگراني فراواني در کارکنان ايجاد مي کنند. بايد در اين مورد با فرد مواجهه يافته مشاوره نمود. غالبا خطر انتقال </a:t>
            </a:r>
            <a:r>
              <a:rPr lang="en-US" sz="3200" dirty="0">
                <a:cs typeface="B Nazanin" panose="00000400000000000000" pitchFamily="2" charset="-78"/>
              </a:rPr>
              <a:t>HIV</a:t>
            </a:r>
            <a:r>
              <a:rPr lang="fa-IR" sz="3200" dirty="0">
                <a:cs typeface="B Nazanin" panose="00000400000000000000" pitchFamily="2" charset="-78"/>
              </a:rPr>
              <a:t> در مواجهه هاي شغلي بسيار اندک است. با اين وجود با توجه به اهميت اين عفونت، در صورتي که شروع </a:t>
            </a:r>
            <a:r>
              <a:rPr lang="en-US" sz="3200" dirty="0">
                <a:cs typeface="B Nazanin" panose="00000400000000000000" pitchFamily="2" charset="-78"/>
              </a:rPr>
              <a:t>PEP</a:t>
            </a:r>
            <a:r>
              <a:rPr lang="fa-IR" sz="3200" dirty="0">
                <a:cs typeface="B Nazanin" panose="00000400000000000000" pitchFamily="2" charset="-78"/>
              </a:rPr>
              <a:t> لازم باشد بايد بر اهميت آن تاکيد نمود. بايد اطلاعات لازم را در اين مورد در اختيار بيمار قرار داد تا بتواند به درستي تصميم گيري کند</a:t>
            </a:r>
            <a:r>
              <a:rPr lang="fa-IR" dirty="0"/>
              <a:t>.</a:t>
            </a:r>
            <a:endParaRPr lang="en-US" dirty="0"/>
          </a:p>
        </p:txBody>
      </p:sp>
    </p:spTree>
    <p:extLst>
      <p:ext uri="{BB962C8B-B14F-4D97-AF65-F5344CB8AC3E}">
        <p14:creationId xmlns:p14="http://schemas.microsoft.com/office/powerpoint/2010/main" val="256221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2415" y="1524000"/>
            <a:ext cx="8595360" cy="4937760"/>
          </a:xfrm>
        </p:spPr>
        <p:txBody>
          <a:bodyPr/>
          <a:lstStyle/>
          <a:p>
            <a:pPr algn="r" rtl="1"/>
            <a:r>
              <a:rPr lang="fa-IR" sz="3200" dirty="0">
                <a:cs typeface="B Nazanin" panose="00000400000000000000" pitchFamily="2" charset="-78"/>
              </a:rPr>
              <a:t>به فرد مواجهه يافته بايد توصيه نمود تا از اهداي خون، پلاسما، اعضا، بافت </a:t>
            </a:r>
            <a:r>
              <a:rPr lang="fa-IR" sz="3200" dirty="0" smtClean="0">
                <a:cs typeface="B Nazanin" panose="00000400000000000000" pitchFamily="2" charset="-78"/>
              </a:rPr>
              <a:t>و </a:t>
            </a:r>
            <a:r>
              <a:rPr lang="fa-IR" sz="3200" dirty="0">
                <a:cs typeface="B Nazanin" panose="00000400000000000000" pitchFamily="2" charset="-78"/>
              </a:rPr>
              <a:t>شير دهي در دوره پيگيري خودداري </a:t>
            </a:r>
            <a:r>
              <a:rPr lang="fa-IR" sz="3200" dirty="0" smtClean="0">
                <a:cs typeface="B Nazanin" panose="00000400000000000000" pitchFamily="2" charset="-78"/>
              </a:rPr>
              <a:t>کند</a:t>
            </a:r>
            <a:r>
              <a:rPr lang="en-US" sz="3200" dirty="0" smtClean="0">
                <a:cs typeface="B Nazanin" panose="00000400000000000000" pitchFamily="2" charset="-78"/>
              </a:rPr>
              <a:t>.</a:t>
            </a:r>
            <a:endParaRPr lang="en-US" dirty="0"/>
          </a:p>
        </p:txBody>
      </p:sp>
    </p:spTree>
    <p:extLst>
      <p:ext uri="{BB962C8B-B14F-4D97-AF65-F5344CB8AC3E}">
        <p14:creationId xmlns:p14="http://schemas.microsoft.com/office/powerpoint/2010/main" val="1348958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a:solidFill>
                  <a:srgbClr val="C00000"/>
                </a:solidFill>
                <a:cs typeface="B Nazanin" panose="00000400000000000000" pitchFamily="2" charset="-78"/>
              </a:rPr>
              <a:t>مرحله هفتم </a:t>
            </a:r>
            <a:r>
              <a:rPr lang="en-US" sz="4000" b="1" dirty="0">
                <a:solidFill>
                  <a:srgbClr val="C00000"/>
                </a:solidFill>
                <a:cs typeface="B Nazanin" panose="00000400000000000000" pitchFamily="2" charset="-78"/>
              </a:rPr>
              <a:t>PEP</a:t>
            </a:r>
            <a:r>
              <a:rPr lang="fa-IR" sz="4000" b="1" dirty="0">
                <a:solidFill>
                  <a:srgbClr val="C00000"/>
                </a:solidFill>
                <a:cs typeface="B Nazanin" panose="00000400000000000000" pitchFamily="2" charset="-78"/>
              </a:rPr>
              <a:t> :پيگيري</a:t>
            </a:r>
            <a:endParaRPr lang="en-US" sz="4000" b="1" dirty="0">
              <a:solidFill>
                <a:srgbClr val="C00000"/>
              </a:solidFill>
              <a:cs typeface="B Nazanin" panose="00000400000000000000" pitchFamily="2" charset="-78"/>
            </a:endParaRPr>
          </a:p>
        </p:txBody>
      </p:sp>
      <p:sp>
        <p:nvSpPr>
          <p:cNvPr id="3" name="Content Placeholder 2"/>
          <p:cNvSpPr>
            <a:spLocks noGrp="1"/>
          </p:cNvSpPr>
          <p:nvPr>
            <p:ph sz="quarter" idx="13"/>
          </p:nvPr>
        </p:nvSpPr>
        <p:spPr/>
        <p:txBody>
          <a:bodyPr>
            <a:normAutofit/>
          </a:bodyPr>
          <a:lstStyle/>
          <a:p>
            <a:pPr algn="r" rtl="1"/>
            <a:r>
              <a:rPr lang="fa-IR" sz="3200" b="1" dirty="0">
                <a:cs typeface="B Nazanin" panose="00000400000000000000" pitchFamily="2" charset="-78"/>
              </a:rPr>
              <a:t>پيگيري مواجهه با هپاتيت </a:t>
            </a:r>
            <a:r>
              <a:rPr lang="en-US" sz="3200" b="1" dirty="0">
                <a:cs typeface="B Nazanin" panose="00000400000000000000" pitchFamily="2" charset="-78"/>
              </a:rPr>
              <a:t>B</a:t>
            </a:r>
            <a:r>
              <a:rPr lang="fa-IR" sz="3200" b="1" dirty="0">
                <a:cs typeface="B Nazanin" panose="00000400000000000000" pitchFamily="2" charset="-78"/>
              </a:rPr>
              <a:t>:</a:t>
            </a:r>
            <a:endParaRPr lang="en-US" sz="3200" b="1" dirty="0">
              <a:cs typeface="B Nazanin" panose="00000400000000000000" pitchFamily="2" charset="-78"/>
            </a:endParaRPr>
          </a:p>
          <a:p>
            <a:pPr lvl="1" algn="r" rtl="1"/>
            <a:r>
              <a:rPr lang="fa-IR" sz="3200" dirty="0">
                <a:cs typeface="B Nazanin" panose="00000400000000000000" pitchFamily="2" charset="-78"/>
              </a:rPr>
              <a:t>انجام آزمايشات پيگيري </a:t>
            </a:r>
            <a:endParaRPr lang="fa-IR" sz="3200" dirty="0" smtClean="0">
              <a:cs typeface="B Nazanin" panose="00000400000000000000" pitchFamily="2" charset="-78"/>
            </a:endParaRPr>
          </a:p>
          <a:p>
            <a:pPr lvl="1" algn="r" rtl="1"/>
            <a:r>
              <a:rPr lang="fa-IR" sz="3200" dirty="0" smtClean="0">
                <a:cs typeface="B Nazanin" panose="00000400000000000000" pitchFamily="2" charset="-78"/>
              </a:rPr>
              <a:t>توصيه </a:t>
            </a:r>
            <a:r>
              <a:rPr lang="fa-IR" sz="3200" dirty="0">
                <a:cs typeface="B Nazanin" panose="00000400000000000000" pitchFamily="2" charset="-78"/>
              </a:rPr>
              <a:t>به</a:t>
            </a:r>
            <a:r>
              <a:rPr lang="en-US" sz="3200" dirty="0">
                <a:cs typeface="B Nazanin" panose="00000400000000000000" pitchFamily="2" charset="-78"/>
              </a:rPr>
              <a:t>HCP </a:t>
            </a:r>
            <a:r>
              <a:rPr lang="fa-IR" sz="3200" dirty="0">
                <a:cs typeface="B Nazanin" panose="00000400000000000000" pitchFamily="2" charset="-78"/>
              </a:rPr>
              <a:t> مواجهه يافته درباره خود داري از اهداي خون ، پلاسما ، اعضا بافتها </a:t>
            </a:r>
            <a:r>
              <a:rPr lang="en-US" sz="3200" dirty="0" smtClean="0">
                <a:cs typeface="B Nazanin" panose="00000400000000000000" pitchFamily="2" charset="-78"/>
              </a:rPr>
              <a:t>.</a:t>
            </a:r>
          </a:p>
          <a:p>
            <a:pPr lvl="1" algn="r" rtl="1"/>
            <a:r>
              <a:rPr lang="fa-IR" sz="3200" dirty="0" smtClean="0">
                <a:cs typeface="B Nazanin" panose="00000400000000000000" pitchFamily="2" charset="-78"/>
              </a:rPr>
              <a:t>آزمايش </a:t>
            </a:r>
            <a:r>
              <a:rPr lang="en-US" sz="3200" dirty="0">
                <a:cs typeface="B Nazanin" panose="00000400000000000000" pitchFamily="2" charset="-78"/>
              </a:rPr>
              <a:t>anti HBS</a:t>
            </a:r>
            <a:r>
              <a:rPr lang="fa-IR" sz="3200" dirty="0">
                <a:cs typeface="B Nazanin" panose="00000400000000000000" pitchFamily="2" charset="-78"/>
              </a:rPr>
              <a:t> ، 2-1 ماه بعد از آخرين نوبت واكسن؛ </a:t>
            </a:r>
            <a:endParaRPr lang="en-US" sz="3200" dirty="0">
              <a:cs typeface="B Nazanin" panose="00000400000000000000" pitchFamily="2" charset="-78"/>
            </a:endParaRPr>
          </a:p>
          <a:p>
            <a:pPr lvl="1" algn="r" rtl="1"/>
            <a:r>
              <a:rPr lang="fa-IR" sz="3200" dirty="0">
                <a:cs typeface="B Nazanin" panose="00000400000000000000" pitchFamily="2" charset="-78"/>
              </a:rPr>
              <a:t>ارائه مشاوره بهداشت رواني بر حسب لزوم</a:t>
            </a:r>
            <a:endParaRPr lang="en-US" sz="32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731962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2800" b="1" dirty="0">
                <a:solidFill>
                  <a:srgbClr val="C00000"/>
                </a:solidFill>
                <a:cs typeface="B Nazanin" panose="00000400000000000000" pitchFamily="2" charset="-78"/>
              </a:rPr>
              <a:t>پيگيري مواجهه با هپاتيت </a:t>
            </a:r>
            <a:r>
              <a:rPr lang="en-US" sz="2800" b="1" dirty="0">
                <a:solidFill>
                  <a:srgbClr val="C00000"/>
                </a:solidFill>
                <a:cs typeface="B Nazanin" panose="00000400000000000000" pitchFamily="2" charset="-78"/>
              </a:rPr>
              <a:t>C</a:t>
            </a:r>
            <a:r>
              <a:rPr lang="fa-IR" sz="2800" b="1" dirty="0">
                <a:solidFill>
                  <a:srgbClr val="C00000"/>
                </a:solidFill>
                <a:cs typeface="B Nazanin" panose="00000400000000000000" pitchFamily="2" charset="-78"/>
              </a:rPr>
              <a:t>:</a:t>
            </a:r>
            <a:endParaRPr lang="en-US" sz="2800" b="1" dirty="0">
              <a:solidFill>
                <a:srgbClr val="C00000"/>
              </a:solidFill>
              <a:cs typeface="B Nazanin" panose="00000400000000000000" pitchFamily="2" charset="-78"/>
            </a:endParaRPr>
          </a:p>
          <a:p>
            <a:pPr lvl="1" algn="r" rtl="1"/>
            <a:r>
              <a:rPr lang="fa-IR" sz="2800" dirty="0">
                <a:cs typeface="B Nazanin" panose="00000400000000000000" pitchFamily="2" charset="-78"/>
              </a:rPr>
              <a:t>انجام آزمايشات پيگيري </a:t>
            </a:r>
            <a:endParaRPr lang="fa-IR" sz="2800" dirty="0" smtClean="0">
              <a:cs typeface="B Nazanin" panose="00000400000000000000" pitchFamily="2" charset="-78"/>
            </a:endParaRPr>
          </a:p>
          <a:p>
            <a:pPr lvl="1" algn="r" rtl="1"/>
            <a:r>
              <a:rPr lang="fa-IR" sz="2800" dirty="0" smtClean="0">
                <a:cs typeface="B Nazanin" panose="00000400000000000000" pitchFamily="2" charset="-78"/>
              </a:rPr>
              <a:t>اثبات </a:t>
            </a:r>
            <a:r>
              <a:rPr lang="fa-IR" sz="2800" dirty="0">
                <a:cs typeface="B Nazanin" panose="00000400000000000000" pitchFamily="2" charset="-78"/>
              </a:rPr>
              <a:t>نتايج مثبت </a:t>
            </a:r>
            <a:r>
              <a:rPr lang="en-US" sz="2800" dirty="0">
                <a:cs typeface="B Nazanin" panose="00000400000000000000" pitchFamily="2" charset="-78"/>
              </a:rPr>
              <a:t>HCV anti-</a:t>
            </a:r>
            <a:r>
              <a:rPr lang="fa-IR" sz="2800" dirty="0">
                <a:cs typeface="B Nazanin" panose="00000400000000000000" pitchFamily="2" charset="-78"/>
              </a:rPr>
              <a:t> با آزمايش هاي تكميلي در صورت بروز تغييرات سرولوژيک؛</a:t>
            </a:r>
            <a:endParaRPr lang="en-US" sz="2800" dirty="0">
              <a:cs typeface="B Nazanin" panose="00000400000000000000" pitchFamily="2" charset="-78"/>
            </a:endParaRPr>
          </a:p>
          <a:p>
            <a:pPr lvl="1" algn="r" rtl="1"/>
            <a:r>
              <a:rPr lang="fa-IR" sz="2800" dirty="0">
                <a:cs typeface="B Nazanin" panose="00000400000000000000" pitchFamily="2" charset="-78"/>
              </a:rPr>
              <a:t>خود داري از اهداي خون ، پلاسما ، اعضا ، بافت </a:t>
            </a:r>
            <a:endParaRPr lang="en-US" sz="2800" dirty="0" smtClean="0">
              <a:cs typeface="B Nazanin" panose="00000400000000000000" pitchFamily="2" charset="-78"/>
            </a:endParaRPr>
          </a:p>
          <a:p>
            <a:pPr lvl="1" algn="r" rtl="1"/>
            <a:r>
              <a:rPr lang="fa-IR" sz="2800" dirty="0" smtClean="0">
                <a:cs typeface="B Nazanin" panose="00000400000000000000" pitchFamily="2" charset="-78"/>
              </a:rPr>
              <a:t>ارجاع </a:t>
            </a:r>
            <a:r>
              <a:rPr lang="fa-IR" sz="2800" dirty="0">
                <a:cs typeface="B Nazanin" panose="00000400000000000000" pitchFamily="2" charset="-78"/>
              </a:rPr>
              <a:t>بيماردر صورت بروز علائم باليني و/يا آزمايشگاهي حاکي از هپاتيت حاد</a:t>
            </a:r>
            <a:r>
              <a:rPr lang="en-US" sz="2800" dirty="0">
                <a:cs typeface="B Nazanin" panose="00000400000000000000" pitchFamily="2" charset="-78"/>
              </a:rPr>
              <a:t>C </a:t>
            </a:r>
            <a:r>
              <a:rPr lang="fa-IR" sz="2800" dirty="0">
                <a:cs typeface="B Nazanin" panose="00000400000000000000" pitchFamily="2" charset="-78"/>
              </a:rPr>
              <a:t> ؛</a:t>
            </a:r>
            <a:endParaRPr lang="en-US" sz="2800" dirty="0">
              <a:cs typeface="B Nazanin" panose="00000400000000000000" pitchFamily="2" charset="-78"/>
            </a:endParaRPr>
          </a:p>
          <a:p>
            <a:pPr lvl="1" algn="r" rtl="1"/>
            <a:r>
              <a:rPr lang="fa-IR" sz="2800" dirty="0">
                <a:cs typeface="B Nazanin" panose="00000400000000000000" pitchFamily="2" charset="-78"/>
              </a:rPr>
              <a:t>پيشنهاد مشاوره بهداشت رواني بر حسب لزوم.</a:t>
            </a:r>
            <a:endParaRPr lang="en-US" sz="28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62212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r" rtl="1"/>
            <a:r>
              <a:rPr lang="fa-IR" sz="3200" b="1" dirty="0">
                <a:solidFill>
                  <a:srgbClr val="C00000"/>
                </a:solidFill>
                <a:cs typeface="B Nazanin" panose="00000400000000000000" pitchFamily="2" charset="-78"/>
              </a:rPr>
              <a:t>پيگيري مواجهه با </a:t>
            </a:r>
            <a:r>
              <a:rPr lang="en-US" sz="3200" b="1" dirty="0">
                <a:solidFill>
                  <a:srgbClr val="C00000"/>
                </a:solidFill>
                <a:cs typeface="B Nazanin" panose="00000400000000000000" pitchFamily="2" charset="-78"/>
              </a:rPr>
              <a:t>HIV</a:t>
            </a:r>
            <a:r>
              <a:rPr lang="fa-IR" sz="3200" b="1" dirty="0">
                <a:solidFill>
                  <a:srgbClr val="C00000"/>
                </a:solidFill>
                <a:cs typeface="B Nazanin" panose="00000400000000000000" pitchFamily="2" charset="-78"/>
              </a:rPr>
              <a:t>:</a:t>
            </a:r>
            <a:endParaRPr lang="en-US" sz="3200" b="1" dirty="0">
              <a:solidFill>
                <a:srgbClr val="C00000"/>
              </a:solidFill>
              <a:cs typeface="B Nazanin" panose="00000400000000000000" pitchFamily="2" charset="-78"/>
            </a:endParaRPr>
          </a:p>
          <a:p>
            <a:pPr lvl="1" algn="r" rtl="1"/>
            <a:r>
              <a:rPr lang="fa-IR" sz="3200" dirty="0">
                <a:cs typeface="B Nazanin" panose="00000400000000000000" pitchFamily="2" charset="-78"/>
              </a:rPr>
              <a:t>انجام آزمايشات </a:t>
            </a:r>
            <a:r>
              <a:rPr lang="fa-IR" sz="3200" dirty="0" smtClean="0">
                <a:cs typeface="B Nazanin" panose="00000400000000000000" pitchFamily="2" charset="-78"/>
              </a:rPr>
              <a:t>پيگيري</a:t>
            </a:r>
          </a:p>
          <a:p>
            <a:pPr lvl="1" algn="r" rtl="1"/>
            <a:r>
              <a:rPr lang="fa-IR" sz="3200" dirty="0" smtClean="0">
                <a:cs typeface="B Nazanin" panose="00000400000000000000" pitchFamily="2" charset="-78"/>
              </a:rPr>
              <a:t>تکرار </a:t>
            </a:r>
            <a:r>
              <a:rPr lang="fa-IR" sz="3200" dirty="0">
                <a:cs typeface="B Nazanin" panose="00000400000000000000" pitchFamily="2" charset="-78"/>
              </a:rPr>
              <a:t>آزمايش </a:t>
            </a:r>
            <a:r>
              <a:rPr lang="en-US" sz="3200" dirty="0">
                <a:cs typeface="B Nazanin" panose="00000400000000000000" pitchFamily="2" charset="-78"/>
              </a:rPr>
              <a:t> HIV Ab</a:t>
            </a:r>
            <a:r>
              <a:rPr lang="fa-IR" sz="3200" dirty="0">
                <a:cs typeface="B Nazanin" panose="00000400000000000000" pitchFamily="2" charset="-78"/>
              </a:rPr>
              <a:t> يکسال پس از </a:t>
            </a:r>
            <a:r>
              <a:rPr lang="fa-IR" sz="3200" dirty="0" smtClean="0">
                <a:cs typeface="B Nazanin" panose="00000400000000000000" pitchFamily="2" charset="-78"/>
              </a:rPr>
              <a:t>مواجهه</a:t>
            </a:r>
          </a:p>
          <a:p>
            <a:pPr lvl="1" algn="r" rtl="1"/>
            <a:r>
              <a:rPr lang="fa-IR" sz="3200" dirty="0" smtClean="0">
                <a:cs typeface="B Nazanin" panose="00000400000000000000" pitchFamily="2" charset="-78"/>
              </a:rPr>
              <a:t>از </a:t>
            </a:r>
            <a:r>
              <a:rPr lang="fa-IR" sz="3200" dirty="0">
                <a:cs typeface="B Nazanin" panose="00000400000000000000" pitchFamily="2" charset="-78"/>
              </a:rPr>
              <a:t>نظر پايبندي به مصرف دارو هفتگي ويزيت شوند؛</a:t>
            </a:r>
            <a:endParaRPr lang="en-US" sz="3200" dirty="0">
              <a:cs typeface="B Nazanin" panose="00000400000000000000" pitchFamily="2" charset="-78"/>
            </a:endParaRPr>
          </a:p>
          <a:p>
            <a:pPr lvl="1" algn="r" rtl="1"/>
            <a:r>
              <a:rPr lang="fa-IR" sz="3200" dirty="0">
                <a:cs typeface="B Nazanin" panose="00000400000000000000" pitchFamily="2" charset="-78"/>
              </a:rPr>
              <a:t>پايش </a:t>
            </a:r>
            <a:r>
              <a:rPr lang="en-US" sz="3200" dirty="0">
                <a:cs typeface="B Nazanin" panose="00000400000000000000" pitchFamily="2" charset="-78"/>
              </a:rPr>
              <a:t>HCP</a:t>
            </a:r>
            <a:r>
              <a:rPr lang="fa-IR" sz="3200" dirty="0">
                <a:cs typeface="B Nazanin" panose="00000400000000000000" pitchFamily="2" charset="-78"/>
              </a:rPr>
              <a:t> از نظر علايم سميت دارويي در صورت تجويز </a:t>
            </a:r>
            <a:r>
              <a:rPr lang="en-US" dirty="0"/>
              <a:t>PEP</a:t>
            </a:r>
          </a:p>
        </p:txBody>
      </p:sp>
    </p:spTree>
    <p:extLst>
      <p:ext uri="{BB962C8B-B14F-4D97-AF65-F5344CB8AC3E}">
        <p14:creationId xmlns:p14="http://schemas.microsoft.com/office/powerpoint/2010/main" val="3358095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lvl="0" algn="r" rtl="1"/>
            <a:r>
              <a:rPr lang="fa-IR" sz="3200" dirty="0">
                <a:cs typeface="B Nazanin" panose="00000400000000000000" pitchFamily="2" charset="-78"/>
              </a:rPr>
              <a:t>آزمايش </a:t>
            </a:r>
            <a:r>
              <a:rPr lang="en-US" sz="3200" dirty="0">
                <a:cs typeface="B Nazanin" panose="00000400000000000000" pitchFamily="2" charset="-78"/>
              </a:rPr>
              <a:t>HIV PCR</a:t>
            </a:r>
            <a:r>
              <a:rPr lang="fa-IR" sz="3200" dirty="0">
                <a:cs typeface="B Nazanin" panose="00000400000000000000" pitchFamily="2" charset="-78"/>
              </a:rPr>
              <a:t> براي غربالگري در </a:t>
            </a:r>
            <a:r>
              <a:rPr lang="en-US" sz="3200" dirty="0">
                <a:cs typeface="B Nazanin" panose="00000400000000000000" pitchFamily="2" charset="-78"/>
              </a:rPr>
              <a:t>HIV</a:t>
            </a:r>
            <a:r>
              <a:rPr lang="fa-IR" sz="3200" dirty="0">
                <a:cs typeface="B Nazanin" panose="00000400000000000000" pitchFamily="2" charset="-78"/>
              </a:rPr>
              <a:t> توصيه نمي شود مگر آن كه بيماري مطابق با سندرم رترو ويروسي حاد وجود داشته باشد.</a:t>
            </a:r>
            <a:endParaRPr lang="en-US" sz="3200" dirty="0">
              <a:cs typeface="B Nazanin" panose="00000400000000000000" pitchFamily="2" charset="-78"/>
            </a:endParaRPr>
          </a:p>
          <a:p>
            <a:pPr algn="r" rtl="1"/>
            <a:r>
              <a:rPr lang="fa-IR" sz="3200" dirty="0">
                <a:cs typeface="B Nazanin" panose="00000400000000000000" pitchFamily="2" charset="-78"/>
              </a:rPr>
              <a:t>در صورت تجويز </a:t>
            </a:r>
            <a:r>
              <a:rPr lang="en-US" sz="3200" dirty="0">
                <a:cs typeface="B Nazanin" panose="00000400000000000000" pitchFamily="2" charset="-78"/>
              </a:rPr>
              <a:t>PEP</a:t>
            </a:r>
            <a:r>
              <a:rPr lang="fa-IR" sz="3200" dirty="0">
                <a:cs typeface="B Nazanin" panose="00000400000000000000" pitchFamily="2" charset="-78"/>
              </a:rPr>
              <a:t> ،48 تا 72 ساعت پس از شروع پروفيلاکسي بيمار از نظر پايبندي به درمان و عوارض دارويي ويزيت شود</a:t>
            </a:r>
            <a:endParaRPr lang="en-US" sz="3200" dirty="0">
              <a:cs typeface="B Nazanin" panose="00000400000000000000" pitchFamily="2" charset="-78"/>
            </a:endParaRPr>
          </a:p>
        </p:txBody>
      </p:sp>
    </p:spTree>
    <p:extLst>
      <p:ext uri="{BB962C8B-B14F-4D97-AF65-F5344CB8AC3E}">
        <p14:creationId xmlns:p14="http://schemas.microsoft.com/office/powerpoint/2010/main" val="184629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پیشگیری قبل از تماس</a:t>
            </a:r>
            <a:endParaRPr lang="en-US" b="1" dirty="0">
              <a:cs typeface="B Nazanin" panose="00000400000000000000" pitchFamily="2" charset="-78"/>
            </a:endParaRPr>
          </a:p>
        </p:txBody>
      </p:sp>
    </p:spTree>
    <p:extLst>
      <p:ext uri="{BB962C8B-B14F-4D97-AF65-F5344CB8AC3E}">
        <p14:creationId xmlns:p14="http://schemas.microsoft.com/office/powerpoint/2010/main" val="390461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3200" dirty="0">
                <a:cs typeface="B Nazanin" panose="00000400000000000000" pitchFamily="2" charset="-78"/>
              </a:rPr>
              <a:t>پیشگیری قبل از تماس به معنی مصرف روزانه قرص ترکیبی تنوفوویر+ امتریسیتابین (ترووادا) توسط فرد غیر مبتلا به </a:t>
            </a:r>
            <a:r>
              <a:rPr lang="en-US" sz="3200" dirty="0">
                <a:cs typeface="B Nazanin" panose="00000400000000000000" pitchFamily="2" charset="-78"/>
              </a:rPr>
              <a:t>HIV</a:t>
            </a:r>
            <a:r>
              <a:rPr lang="fa-IR" sz="3200" dirty="0">
                <a:cs typeface="B Nazanin" panose="00000400000000000000" pitchFamily="2" charset="-78"/>
              </a:rPr>
              <a:t> برای جلوگیری از انتقال </a:t>
            </a:r>
            <a:r>
              <a:rPr lang="en-US" sz="3200" dirty="0">
                <a:cs typeface="B Nazanin" panose="00000400000000000000" pitchFamily="2" charset="-78"/>
              </a:rPr>
              <a:t>HIV </a:t>
            </a:r>
            <a:r>
              <a:rPr lang="fa-IR" sz="3200" dirty="0">
                <a:cs typeface="B Nazanin" panose="00000400000000000000" pitchFamily="2" charset="-78"/>
              </a:rPr>
              <a:t>، به هنگامی است که ممکن است در معرض مواجهه </a:t>
            </a:r>
            <a:r>
              <a:rPr lang="en-US" sz="3200" dirty="0">
                <a:cs typeface="B Nazanin" panose="00000400000000000000" pitchFamily="2" charset="-78"/>
              </a:rPr>
              <a:t>HIV</a:t>
            </a:r>
            <a:r>
              <a:rPr lang="fa-IR" sz="3200" dirty="0">
                <a:cs typeface="B Nazanin" panose="00000400000000000000" pitchFamily="2" charset="-78"/>
              </a:rPr>
              <a:t> قرار گیرد</a:t>
            </a:r>
            <a:endParaRPr lang="en-US" sz="3200" dirty="0">
              <a:cs typeface="B Nazanin" panose="00000400000000000000" pitchFamily="2" charset="-78"/>
            </a:endParaRPr>
          </a:p>
        </p:txBody>
      </p:sp>
    </p:spTree>
    <p:extLst>
      <p:ext uri="{BB962C8B-B14F-4D97-AF65-F5344CB8AC3E}">
        <p14:creationId xmlns:p14="http://schemas.microsoft.com/office/powerpoint/2010/main" val="1237974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lvl="0" algn="r" rtl="1"/>
            <a:r>
              <a:rPr lang="fa-IR" sz="3200" dirty="0">
                <a:cs typeface="B Nazanin" panose="00000400000000000000" pitchFamily="2" charset="-78"/>
              </a:rPr>
              <a:t>ویزیت حداقل هر سه ماه از نظر:</a:t>
            </a:r>
            <a:endParaRPr lang="en-US" sz="3200" dirty="0">
              <a:cs typeface="B Nazanin" panose="00000400000000000000" pitchFamily="2" charset="-78"/>
            </a:endParaRPr>
          </a:p>
          <a:p>
            <a:pPr lvl="1" algn="r" rtl="1"/>
            <a:r>
              <a:rPr lang="fa-IR" sz="3200" dirty="0">
                <a:cs typeface="B Nazanin" panose="00000400000000000000" pitchFamily="2" charset="-78"/>
              </a:rPr>
              <a:t>اطمینان از مصرف دارو و پایبندی  مناسب</a:t>
            </a:r>
            <a:endParaRPr lang="en-US" sz="3200" dirty="0">
              <a:cs typeface="B Nazanin" panose="00000400000000000000" pitchFamily="2" charset="-78"/>
            </a:endParaRPr>
          </a:p>
          <a:p>
            <a:pPr lvl="1" algn="r" rtl="1"/>
            <a:r>
              <a:rPr lang="fa-IR" sz="3200" dirty="0">
                <a:cs typeface="B Nazanin" panose="00000400000000000000" pitchFamily="2" charset="-78"/>
              </a:rPr>
              <a:t>ارزیابی عوارض دارویی</a:t>
            </a:r>
            <a:endParaRPr lang="en-US" sz="3200" dirty="0">
              <a:cs typeface="B Nazanin" panose="00000400000000000000" pitchFamily="2" charset="-78"/>
            </a:endParaRPr>
          </a:p>
          <a:p>
            <a:pPr lvl="1" algn="r" rtl="1"/>
            <a:r>
              <a:rPr lang="fa-IR" sz="3200" dirty="0">
                <a:cs typeface="B Nazanin" panose="00000400000000000000" pitchFamily="2" charset="-78"/>
              </a:rPr>
              <a:t>بروز احتمالی علائم عفونت حاد</a:t>
            </a:r>
            <a:endParaRPr lang="en-US" sz="3200" dirty="0">
              <a:cs typeface="B Nazanin" panose="00000400000000000000" pitchFamily="2" charset="-78"/>
            </a:endParaRPr>
          </a:p>
          <a:p>
            <a:pPr lvl="1" algn="r" rtl="1"/>
            <a:r>
              <a:rPr lang="fa-IR" sz="3200" dirty="0">
                <a:cs typeface="B Nazanin" panose="00000400000000000000" pitchFamily="2" charset="-78"/>
              </a:rPr>
              <a:t>تکرار آزمایش اچ آی وی (در صورت ابتلا درمان دو دارویی برای فرد ناموثر است)</a:t>
            </a:r>
            <a:endParaRPr lang="en-US" sz="3200" dirty="0">
              <a:cs typeface="B Nazanin" panose="00000400000000000000" pitchFamily="2" charset="-78"/>
            </a:endParaRPr>
          </a:p>
          <a:p>
            <a:pPr lvl="1" algn="r" rtl="1"/>
            <a:r>
              <a:rPr lang="fa-IR" sz="3200" dirty="0">
                <a:cs typeface="B Nazanin" panose="00000400000000000000" pitchFamily="2" charset="-78"/>
              </a:rPr>
              <a:t>ارزیابی از نظر </a:t>
            </a:r>
            <a:r>
              <a:rPr lang="fa-IR" sz="3200" dirty="0" smtClean="0">
                <a:cs typeface="B Nazanin" panose="00000400000000000000" pitchFamily="2" charset="-78"/>
              </a:rPr>
              <a:t>بارداری</a:t>
            </a:r>
            <a:endParaRPr lang="en-US" sz="3200" dirty="0">
              <a:cs typeface="B Nazanin" panose="00000400000000000000" pitchFamily="2" charset="-78"/>
            </a:endParaRPr>
          </a:p>
        </p:txBody>
      </p:sp>
    </p:spTree>
    <p:extLst>
      <p:ext uri="{BB962C8B-B14F-4D97-AF65-F5344CB8AC3E}">
        <p14:creationId xmlns:p14="http://schemas.microsoft.com/office/powerpoint/2010/main" val="237162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C00000"/>
                </a:solidFill>
                <a:cs typeface="B Zar" panose="00000400000000000000" pitchFamily="2" charset="-78"/>
              </a:rPr>
              <a:t>مايعات بالقوه عفونت‌زا</a:t>
            </a:r>
            <a:endParaRPr lang="en-US" sz="44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normAutofit/>
          </a:bodyPr>
          <a:lstStyle/>
          <a:p>
            <a:pPr algn="r" rtl="1"/>
            <a:endParaRPr lang="fa-IR" sz="3600" dirty="0" smtClean="0">
              <a:cs typeface="B Zar" panose="00000400000000000000" pitchFamily="2" charset="-78"/>
            </a:endParaRPr>
          </a:p>
          <a:p>
            <a:pPr algn="r" rtl="1"/>
            <a:r>
              <a:rPr lang="fa-IR" sz="3600" dirty="0" smtClean="0">
                <a:cs typeface="B Zar" panose="00000400000000000000" pitchFamily="2" charset="-78"/>
              </a:rPr>
              <a:t>خون مهمترين مايع بدن است که مي تواند عفونت‌زا باشد. مايعات زير نيز بالقوه عفونت‌زا محسوب مي شوند: مايع مغزي نخاعي، مايع سينوويال، مايع پلور، مايع صفاقي، مايع پريکارد و مايع آمنيوتيک. ميزان خطر انتقال عفونت </a:t>
            </a:r>
            <a:r>
              <a:rPr lang="en-US" sz="3600" dirty="0" smtClean="0">
                <a:cs typeface="B Zar" panose="00000400000000000000" pitchFamily="2" charset="-78"/>
              </a:rPr>
              <a:t>HIV</a:t>
            </a:r>
            <a:r>
              <a:rPr lang="fa-IR" sz="3600" dirty="0" smtClean="0">
                <a:cs typeface="B Zar" panose="00000400000000000000" pitchFamily="2" charset="-78"/>
              </a:rPr>
              <a:t> ،</a:t>
            </a:r>
            <a:r>
              <a:rPr lang="en-US" sz="3600" dirty="0" smtClean="0">
                <a:cs typeface="B Zar" panose="00000400000000000000" pitchFamily="2" charset="-78"/>
              </a:rPr>
              <a:t> HBV</a:t>
            </a:r>
            <a:r>
              <a:rPr lang="fa-IR" sz="3600" dirty="0" smtClean="0">
                <a:cs typeface="B Zar" panose="00000400000000000000" pitchFamily="2" charset="-78"/>
              </a:rPr>
              <a:t> و</a:t>
            </a:r>
            <a:r>
              <a:rPr lang="en-US" sz="3600" dirty="0" smtClean="0">
                <a:cs typeface="B Zar" panose="00000400000000000000" pitchFamily="2" charset="-78"/>
              </a:rPr>
              <a:t>HCV </a:t>
            </a:r>
            <a:r>
              <a:rPr lang="fa-IR" sz="3600" dirty="0" smtClean="0">
                <a:cs typeface="B Zar" panose="00000400000000000000" pitchFamily="2" charset="-78"/>
              </a:rPr>
              <a:t> از اين مايعات مشخص نيست </a:t>
            </a:r>
            <a:endParaRPr lang="en-US" sz="3600" dirty="0">
              <a:cs typeface="B Zar" panose="00000400000000000000" pitchFamily="2" charset="-78"/>
            </a:endParaRPr>
          </a:p>
        </p:txBody>
      </p:sp>
    </p:spTree>
    <p:extLst>
      <p:ext uri="{BB962C8B-B14F-4D97-AF65-F5344CB8AC3E}">
        <p14:creationId xmlns:p14="http://schemas.microsoft.com/office/powerpoint/2010/main" val="1245681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r" rtl="1"/>
            <a:endParaRPr lang="fa-IR" sz="4000" dirty="0" smtClean="0">
              <a:cs typeface="B Zar" panose="00000400000000000000" pitchFamily="2" charset="-78"/>
            </a:endParaRPr>
          </a:p>
          <a:p>
            <a:pPr algn="r" rtl="1"/>
            <a:r>
              <a:rPr lang="fa-IR" sz="4000" dirty="0" smtClean="0">
                <a:cs typeface="B Zar" panose="00000400000000000000" pitchFamily="2" charset="-78"/>
              </a:rPr>
              <a:t>ادرار</a:t>
            </a:r>
            <a:r>
              <a:rPr lang="fa-IR" sz="4000" dirty="0">
                <a:cs typeface="B Zar" panose="00000400000000000000" pitchFamily="2" charset="-78"/>
              </a:rPr>
              <a:t>، بزاق، خلط، مدفوع، مواد استفراغي، ترشحات بيني، اشک و عرق عفونت‌زا نيستند، مگر اينکه خون در آنها مشاهده شود.</a:t>
            </a:r>
            <a:endParaRPr lang="en-US" sz="40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3014686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r>
              <a:rPr lang="fa-IR" sz="3200" dirty="0">
                <a:cs typeface="B Zar" panose="00000400000000000000" pitchFamily="2" charset="-78"/>
              </a:rPr>
              <a:t>تماس مستقيم با مخاطات يا پوست آسيب ديده (مانند تماس بدون محافظ ) با ويروس تغليظ شده در آزمايشگاه تحقيقاتي يا توليدي مواجهه محسوب شده، نيازمند ارزيابي باليني است .</a:t>
            </a:r>
            <a:endParaRPr lang="en-US" sz="3200" dirty="0">
              <a:cs typeface="B Zar" panose="00000400000000000000" pitchFamily="2" charset="-78"/>
            </a:endParaRPr>
          </a:p>
          <a:p>
            <a:pPr algn="r" rtl="1"/>
            <a:endParaRPr lang="fa-IR" sz="3200" dirty="0" smtClean="0">
              <a:cs typeface="B Zar" panose="00000400000000000000" pitchFamily="2" charset="-78"/>
            </a:endParaRPr>
          </a:p>
          <a:p>
            <a:pPr algn="r" rtl="1"/>
            <a:r>
              <a:rPr lang="fa-IR" sz="3200" dirty="0" smtClean="0">
                <a:cs typeface="B Zar" panose="00000400000000000000" pitchFamily="2" charset="-78"/>
              </a:rPr>
              <a:t>براي </a:t>
            </a:r>
            <a:r>
              <a:rPr lang="fa-IR" sz="3200" dirty="0">
                <a:cs typeface="B Zar" panose="00000400000000000000" pitchFamily="2" charset="-78"/>
              </a:rPr>
              <a:t>موارد گاز گرفتگي انسان ارزيابي باليني بايد شامل احتمال مواجهه با </a:t>
            </a:r>
            <a:r>
              <a:rPr lang="fa-IR" sz="3200" dirty="0" smtClean="0">
                <a:cs typeface="B Zar" panose="00000400000000000000" pitchFamily="2" charset="-78"/>
              </a:rPr>
              <a:t>پاتوژنهاي </a:t>
            </a:r>
            <a:r>
              <a:rPr lang="fa-IR" sz="3200" dirty="0">
                <a:cs typeface="B Zar" panose="00000400000000000000" pitchFamily="2" charset="-78"/>
              </a:rPr>
              <a:t>منتقل شونده از راه خون براي فرد گازگيرنده و فرد مورد گزش باشد. انتقال عفونت </a:t>
            </a:r>
            <a:r>
              <a:rPr lang="en-US" sz="3200" dirty="0">
                <a:cs typeface="B Zar" panose="00000400000000000000" pitchFamily="2" charset="-78"/>
              </a:rPr>
              <a:t>HIV</a:t>
            </a:r>
            <a:r>
              <a:rPr lang="fa-IR" sz="3200" dirty="0">
                <a:cs typeface="B Zar" panose="00000400000000000000" pitchFamily="2" charset="-78"/>
              </a:rPr>
              <a:t> ازاين راه به ندرت گزارش شده </a:t>
            </a:r>
            <a:r>
              <a:rPr lang="fa-IR" sz="3200" dirty="0" smtClean="0">
                <a:cs typeface="B Zar" panose="00000400000000000000" pitchFamily="2" charset="-78"/>
              </a:rPr>
              <a:t>است</a:t>
            </a:r>
            <a:r>
              <a:rPr lang="en-US" sz="3200" dirty="0" smtClean="0">
                <a:cs typeface="B Zar" panose="00000400000000000000" pitchFamily="2" charset="-78"/>
              </a:rPr>
              <a:t>.</a:t>
            </a:r>
            <a:endParaRPr lang="en-US" dirty="0"/>
          </a:p>
        </p:txBody>
      </p:sp>
    </p:spTree>
    <p:extLst>
      <p:ext uri="{BB962C8B-B14F-4D97-AF65-F5344CB8AC3E}">
        <p14:creationId xmlns:p14="http://schemas.microsoft.com/office/powerpoint/2010/main" val="77019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800" b="1" dirty="0">
                <a:solidFill>
                  <a:srgbClr val="C00000"/>
                </a:solidFill>
                <a:cs typeface="B Zar" panose="00000400000000000000" pitchFamily="2" charset="-78"/>
              </a:rPr>
              <a:t>منبع</a:t>
            </a:r>
            <a:endParaRPr lang="en-US" sz="4800" b="1" dirty="0">
              <a:solidFill>
                <a:srgbClr val="C00000"/>
              </a:solidFill>
              <a:cs typeface="B Zar" panose="00000400000000000000" pitchFamily="2" charset="-78"/>
            </a:endParaRPr>
          </a:p>
        </p:txBody>
      </p:sp>
      <p:sp>
        <p:nvSpPr>
          <p:cNvPr id="3" name="Content Placeholder 2"/>
          <p:cNvSpPr>
            <a:spLocks noGrp="1"/>
          </p:cNvSpPr>
          <p:nvPr>
            <p:ph sz="quarter" idx="13"/>
          </p:nvPr>
        </p:nvSpPr>
        <p:spPr/>
        <p:txBody>
          <a:bodyPr/>
          <a:lstStyle/>
          <a:p>
            <a:pPr algn="r" rtl="1"/>
            <a:endParaRPr lang="fa-IR" dirty="0" smtClean="0"/>
          </a:p>
          <a:p>
            <a:pPr algn="r" rtl="1"/>
            <a:endParaRPr lang="fa-IR" dirty="0"/>
          </a:p>
          <a:p>
            <a:pPr algn="r" rtl="1"/>
            <a:endParaRPr lang="fa-IR" sz="3600" dirty="0" smtClean="0">
              <a:cs typeface="B Zar" panose="00000400000000000000" pitchFamily="2" charset="-78"/>
            </a:endParaRPr>
          </a:p>
          <a:p>
            <a:pPr algn="r" rtl="1"/>
            <a:r>
              <a:rPr lang="fa-IR" sz="3600" dirty="0" smtClean="0">
                <a:cs typeface="B Zar" panose="00000400000000000000" pitchFamily="2" charset="-78"/>
              </a:rPr>
              <a:t>فردي </a:t>
            </a:r>
            <a:r>
              <a:rPr lang="fa-IR" sz="3600" dirty="0">
                <a:cs typeface="B Zar" panose="00000400000000000000" pitchFamily="2" charset="-78"/>
              </a:rPr>
              <a:t>است که  يکي از کارکنان با يک مايع بالقوه عفونت زاي وي مواجهه يافته است. </a:t>
            </a:r>
            <a:endParaRPr lang="en-US" sz="3600" dirty="0">
              <a:cs typeface="B Zar" panose="00000400000000000000" pitchFamily="2" charset="-78"/>
            </a:endParaRPr>
          </a:p>
          <a:p>
            <a:pPr algn="r" rtl="1"/>
            <a:endParaRPr lang="en-US" dirty="0"/>
          </a:p>
        </p:txBody>
      </p:sp>
    </p:spTree>
    <p:extLst>
      <p:ext uri="{BB962C8B-B14F-4D97-AF65-F5344CB8AC3E}">
        <p14:creationId xmlns:p14="http://schemas.microsoft.com/office/powerpoint/2010/main" val="237334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b="1" dirty="0">
                <a:solidFill>
                  <a:srgbClr val="C00000"/>
                </a:solidFill>
                <a:cs typeface="B Zar" panose="00000400000000000000" pitchFamily="2" charset="-78"/>
              </a:rPr>
              <a:t>خطر انتقال شغلي </a:t>
            </a:r>
            <a:r>
              <a:rPr lang="en-US" sz="4400" b="1" dirty="0" smtClean="0">
                <a:solidFill>
                  <a:srgbClr val="C00000"/>
                </a:solidFill>
                <a:cs typeface="B Zar" panose="00000400000000000000" pitchFamily="2" charset="-78"/>
              </a:rPr>
              <a:t>HBV</a:t>
            </a:r>
            <a:endParaRPr lang="en-US" dirty="0">
              <a:solidFill>
                <a:srgbClr val="C00000"/>
              </a:solidFill>
            </a:endParaRPr>
          </a:p>
        </p:txBody>
      </p:sp>
      <p:sp>
        <p:nvSpPr>
          <p:cNvPr id="3" name="Content Placeholder 2"/>
          <p:cNvSpPr>
            <a:spLocks noGrp="1"/>
          </p:cNvSpPr>
          <p:nvPr>
            <p:ph sz="quarter" idx="13"/>
          </p:nvPr>
        </p:nvSpPr>
        <p:spPr/>
        <p:txBody>
          <a:bodyPr/>
          <a:lstStyle/>
          <a:p>
            <a:pPr algn="r" rtl="1"/>
            <a:endParaRPr lang="fa-IR" sz="3200" dirty="0" smtClean="0">
              <a:cs typeface="B Zar" panose="00000400000000000000" pitchFamily="2" charset="-78"/>
            </a:endParaRPr>
          </a:p>
          <a:p>
            <a:pPr algn="r" rtl="1"/>
            <a:r>
              <a:rPr lang="fa-IR" sz="3200" dirty="0" smtClean="0">
                <a:cs typeface="B Zar" panose="00000400000000000000" pitchFamily="2" charset="-78"/>
              </a:rPr>
              <a:t>چنانچه </a:t>
            </a:r>
            <a:r>
              <a:rPr lang="en-US" sz="3200" dirty="0" err="1">
                <a:cs typeface="B Zar" panose="00000400000000000000" pitchFamily="2" charset="-78"/>
              </a:rPr>
              <a:t>HBe</a:t>
            </a:r>
            <a:r>
              <a:rPr lang="en-US" sz="3200" dirty="0">
                <a:cs typeface="B Zar" panose="00000400000000000000" pitchFamily="2" charset="-78"/>
              </a:rPr>
              <a:t> Ag</a:t>
            </a:r>
            <a:r>
              <a:rPr lang="fa-IR" sz="3200" dirty="0">
                <a:cs typeface="B Zar" panose="00000400000000000000" pitchFamily="2" charset="-78"/>
              </a:rPr>
              <a:t> منفي و </a:t>
            </a:r>
            <a:r>
              <a:rPr lang="en-US" sz="3200" dirty="0">
                <a:cs typeface="B Zar" panose="00000400000000000000" pitchFamily="2" charset="-78"/>
              </a:rPr>
              <a:t>HBS Ag</a:t>
            </a:r>
            <a:r>
              <a:rPr lang="fa-IR" sz="3200" dirty="0">
                <a:cs typeface="B Zar" panose="00000400000000000000" pitchFamily="2" charset="-78"/>
              </a:rPr>
              <a:t> مثبت باشد، خطر ايجاد هپاتيت باليني از سوزن آلوده  ، 6-1 % </a:t>
            </a:r>
            <a:r>
              <a:rPr lang="fa-IR" sz="3200" dirty="0" smtClean="0">
                <a:cs typeface="B Zar" panose="00000400000000000000" pitchFamily="2" charset="-78"/>
              </a:rPr>
              <a:t>است.</a:t>
            </a:r>
            <a:endParaRPr lang="en-US" sz="3200" dirty="0">
              <a:cs typeface="B Zar" panose="00000400000000000000" pitchFamily="2" charset="-78"/>
            </a:endParaRPr>
          </a:p>
        </p:txBody>
      </p:sp>
    </p:spTree>
    <p:extLst>
      <p:ext uri="{BB962C8B-B14F-4D97-AF65-F5344CB8AC3E}">
        <p14:creationId xmlns:p14="http://schemas.microsoft.com/office/powerpoint/2010/main" val="986972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Custom 1">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BBAF6"/>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1829</TotalTime>
  <Words>2764</Words>
  <Application>Microsoft Office PowerPoint</Application>
  <PresentationFormat>On-screen Show (4:3)</PresentationFormat>
  <Paragraphs>190</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B Nazanin</vt:lpstr>
      <vt:lpstr>B Zar</vt:lpstr>
      <vt:lpstr>Candara</vt:lpstr>
      <vt:lpstr>Tahoma</vt:lpstr>
      <vt:lpstr>Tunga</vt:lpstr>
      <vt:lpstr>Soho</vt:lpstr>
      <vt:lpstr>    مدیریت مواجهه شغلی  بهار 1402</vt:lpstr>
      <vt:lpstr>کارکنان مراقبت سلامت</vt:lpstr>
      <vt:lpstr>PowerPoint Presentation</vt:lpstr>
      <vt:lpstr>مواجهه</vt:lpstr>
      <vt:lpstr>مايعات بالقوه عفونت‌زا</vt:lpstr>
      <vt:lpstr>PowerPoint Presentation</vt:lpstr>
      <vt:lpstr>PowerPoint Presentation</vt:lpstr>
      <vt:lpstr>منبع</vt:lpstr>
      <vt:lpstr>خطر انتقال شغلي HBV</vt:lpstr>
      <vt:lpstr>PowerPoint Presentation</vt:lpstr>
      <vt:lpstr>خطر انتقال شغلي HCV </vt:lpstr>
      <vt:lpstr>خطر انتقال شغليHIV </vt:lpstr>
      <vt:lpstr>PowerPoint Presentation</vt:lpstr>
      <vt:lpstr>افزایش ميزان خطر HIV </vt:lpstr>
      <vt:lpstr>محافظت  نخستين اقدام پيشگيري است !</vt:lpstr>
      <vt:lpstr>هنگام کارکردن با وسايل تيز </vt:lpstr>
      <vt:lpstr>PowerPoint Presentation</vt:lpstr>
      <vt:lpstr>مرحله اولPOST EXPOSURE PROPHILAXIS) )PEP: مداواي محل مواجهه</vt:lpstr>
      <vt:lpstr>PowerPoint Presentation</vt:lpstr>
      <vt:lpstr>PowerPoint Presentation</vt:lpstr>
      <vt:lpstr>PowerPoint Presentation</vt:lpstr>
      <vt:lpstr>مرحله دوم PEP : ثبت وگزارش دهي</vt:lpstr>
      <vt:lpstr>ثبت در پرونده بيمار</vt:lpstr>
      <vt:lpstr>PowerPoint Presentation</vt:lpstr>
      <vt:lpstr>مرحله سوم PEP: ارزيابي مواجهه</vt:lpstr>
      <vt:lpstr>PowerPoint Presentation</vt:lpstr>
      <vt:lpstr>PowerPoint Presentation</vt:lpstr>
      <vt:lpstr>مرحله چهارم PEP : ارزيابي منبع مواجهه</vt:lpstr>
      <vt:lpstr>PowerPoint Presentation</vt:lpstr>
      <vt:lpstr>گروههاي پرخطر</vt:lpstr>
      <vt:lpstr>زماني که منبع مشخص نيست</vt:lpstr>
      <vt:lpstr>مرحله پنجم PEP : ارزيابي فرد مواجهه يافته</vt:lpstr>
      <vt:lpstr>مرحله ششم PEP : مديريت عفونت هاي مختلف در PEP</vt:lpstr>
      <vt:lpstr>PowerPoint Presentation</vt:lpstr>
      <vt:lpstr>PowerPoint Presentation</vt:lpstr>
      <vt:lpstr>PowerPoint Presentation</vt:lpstr>
      <vt:lpstr>مواجهه با HCV</vt:lpstr>
      <vt:lpstr>مواجهه با HIV</vt:lpstr>
      <vt:lpstr>PowerPoint Presentation</vt:lpstr>
      <vt:lpstr>PowerPoint Presentation</vt:lpstr>
      <vt:lpstr>مشاوره بعد از مواجهه با  HIV</vt:lpstr>
      <vt:lpstr>PowerPoint Presentation</vt:lpstr>
      <vt:lpstr>مرحله هفتم PEP :پيگيري</vt:lpstr>
      <vt:lpstr>PowerPoint Presentation</vt:lpstr>
      <vt:lpstr>PowerPoint Presentation</vt:lpstr>
      <vt:lpstr>PowerPoint Presentation</vt:lpstr>
      <vt:lpstr>پیشگیری قبل از تماس</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مدیریت مواجهه با HIV ، HBV  و HCV</dc:title>
  <dc:creator>Kati</dc:creator>
  <cp:lastModifiedBy>خانم اولاد</cp:lastModifiedBy>
  <cp:revision>42</cp:revision>
  <dcterms:created xsi:type="dcterms:W3CDTF">2014-10-09T11:45:15Z</dcterms:created>
  <dcterms:modified xsi:type="dcterms:W3CDTF">2023-07-15T04:37:57Z</dcterms:modified>
</cp:coreProperties>
</file>